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Montserrat Classic" charset="1" panose="00000500000000000000"/>
      <p:regular r:id="rId26"/>
    </p:embeddedFont>
    <p:embeddedFont>
      <p:font typeface="Bebas Neue Bold" charset="1" panose="020B0606020202050201"/>
      <p:regular r:id="rId27"/>
    </p:embeddedFont>
    <p:embeddedFont>
      <p:font typeface="Montserrat Classic Bold" charset="1" panose="00000800000000000000"/>
      <p:regular r:id="rId28"/>
    </p:embeddedFont>
    <p:embeddedFont>
      <p:font typeface="DM Sans Bold" charset="1" panose="00000000000000000000"/>
      <p:regular r:id="rId29"/>
    </p:embeddedFont>
    <p:embeddedFont>
      <p:font typeface="Gotham" charset="1" panose="00000000000000000000"/>
      <p:regular r:id="rId30"/>
    </p:embeddedFont>
    <p:embeddedFont>
      <p:font typeface="Gotham Bold" charset="1" panose="00000000000000000000"/>
      <p:regular r:id="rId31"/>
    </p:embeddedFont>
    <p:embeddedFont>
      <p:font typeface="League Spartan" charset="1" panose="00000800000000000000"/>
      <p:regular r:id="rId32"/>
    </p:embeddedFont>
    <p:embeddedFont>
      <p:font typeface="DM Sans" charset="1" panose="000000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26.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0.png" Type="http://schemas.openxmlformats.org/officeDocument/2006/relationships/image"/><Relationship Id="rId4" Target="../media/image1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1028700"/>
            <a:ext cx="8415441" cy="8229600"/>
          </a:xfrm>
          <a:custGeom>
            <a:avLst/>
            <a:gdLst/>
            <a:ahLst/>
            <a:cxnLst/>
            <a:rect r="r" b="b" t="t" l="l"/>
            <a:pathLst>
              <a:path h="8229600" w="8415441">
                <a:moveTo>
                  <a:pt x="0" y="0"/>
                </a:moveTo>
                <a:lnTo>
                  <a:pt x="8415441" y="0"/>
                </a:lnTo>
                <a:lnTo>
                  <a:pt x="8415441"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860005" y="5898582"/>
            <a:ext cx="7480537" cy="1096370"/>
          </a:xfrm>
          <a:prstGeom prst="rect">
            <a:avLst/>
          </a:prstGeom>
        </p:spPr>
        <p:txBody>
          <a:bodyPr anchor="t" rtlCol="false" tIns="0" lIns="0" bIns="0" rIns="0">
            <a:spAutoFit/>
          </a:bodyPr>
          <a:lstStyle/>
          <a:p>
            <a:pPr algn="l">
              <a:lnSpc>
                <a:spcPts val="2960"/>
              </a:lnSpc>
              <a:spcBef>
                <a:spcPct val="0"/>
              </a:spcBef>
            </a:pPr>
            <a:r>
              <a:rPr lang="en-US" sz="2114">
                <a:solidFill>
                  <a:srgbClr val="5479F7"/>
                </a:solidFill>
                <a:latin typeface="Montserrat Classic"/>
                <a:ea typeface="Montserrat Classic"/>
                <a:cs typeface="Montserrat Classic"/>
                <a:sym typeface="Montserrat Classic"/>
              </a:rPr>
              <a:t>Comparaison des Algorithmes K-Means et DBSCAN pour la Segmentation Client : Analyse et Implémentation</a:t>
            </a:r>
          </a:p>
        </p:txBody>
      </p:sp>
      <p:sp>
        <p:nvSpPr>
          <p:cNvPr name="TextBox 7" id="7"/>
          <p:cNvSpPr txBox="true"/>
          <p:nvPr/>
        </p:nvSpPr>
        <p:spPr>
          <a:xfrm rot="0">
            <a:off x="9770804" y="2877975"/>
            <a:ext cx="7616965" cy="3417556"/>
          </a:xfrm>
          <a:prstGeom prst="rect">
            <a:avLst/>
          </a:prstGeom>
        </p:spPr>
        <p:txBody>
          <a:bodyPr anchor="t" rtlCol="false" tIns="0" lIns="0" bIns="0" rIns="0">
            <a:spAutoFit/>
          </a:bodyPr>
          <a:lstStyle/>
          <a:p>
            <a:pPr algn="l">
              <a:lnSpc>
                <a:spcPts val="12873"/>
              </a:lnSpc>
            </a:pPr>
            <a:r>
              <a:rPr lang="en-US" sz="13695" b="true">
                <a:solidFill>
                  <a:srgbClr val="000000"/>
                </a:solidFill>
                <a:latin typeface="Bebas Neue Bold"/>
                <a:ea typeface="Bebas Neue Bold"/>
                <a:cs typeface="Bebas Neue Bold"/>
                <a:sym typeface="Bebas Neue Bold"/>
              </a:rPr>
              <a:t>k-means </a:t>
            </a:r>
          </a:p>
          <a:p>
            <a:pPr algn="l">
              <a:lnSpc>
                <a:spcPts val="12873"/>
              </a:lnSpc>
            </a:pPr>
            <a:r>
              <a:rPr lang="en-US" sz="13695" b="true">
                <a:solidFill>
                  <a:srgbClr val="000000"/>
                </a:solidFill>
                <a:latin typeface="Bebas Neue Bold"/>
                <a:ea typeface="Bebas Neue Bold"/>
                <a:cs typeface="Bebas Neue Bold"/>
                <a:sym typeface="Bebas Neue Bold"/>
              </a:rPr>
              <a:t>vs dbscan</a:t>
            </a:r>
          </a:p>
        </p:txBody>
      </p:sp>
      <p:sp>
        <p:nvSpPr>
          <p:cNvPr name="Freeform 8" id="8"/>
          <p:cNvSpPr/>
          <p:nvPr/>
        </p:nvSpPr>
        <p:spPr>
          <a:xfrm flipH="false" flipV="false" rot="0">
            <a:off x="10253850" y="893608"/>
            <a:ext cx="3112964" cy="1497889"/>
          </a:xfrm>
          <a:custGeom>
            <a:avLst/>
            <a:gdLst/>
            <a:ahLst/>
            <a:cxnLst/>
            <a:rect r="r" b="b" t="t" l="l"/>
            <a:pathLst>
              <a:path h="1497889" w="3112964">
                <a:moveTo>
                  <a:pt x="0" y="0"/>
                </a:moveTo>
                <a:lnTo>
                  <a:pt x="3112965" y="0"/>
                </a:lnTo>
                <a:lnTo>
                  <a:pt x="3112965" y="1497889"/>
                </a:lnTo>
                <a:lnTo>
                  <a:pt x="0" y="1497889"/>
                </a:lnTo>
                <a:lnTo>
                  <a:pt x="0" y="0"/>
                </a:lnTo>
                <a:close/>
              </a:path>
            </a:pathLst>
          </a:custGeom>
          <a:blipFill>
            <a:blip r:embed="rId4"/>
            <a:stretch>
              <a:fillRect l="0" t="-55483" r="0" b="-52340"/>
            </a:stretch>
          </a:blipFill>
        </p:spPr>
      </p:sp>
      <p:sp>
        <p:nvSpPr>
          <p:cNvPr name="TextBox 9" id="9"/>
          <p:cNvSpPr txBox="true"/>
          <p:nvPr/>
        </p:nvSpPr>
        <p:spPr>
          <a:xfrm rot="0">
            <a:off x="13579287" y="1149138"/>
            <a:ext cx="3335961" cy="948730"/>
          </a:xfrm>
          <a:prstGeom prst="rect">
            <a:avLst/>
          </a:prstGeom>
        </p:spPr>
        <p:txBody>
          <a:bodyPr anchor="t" rtlCol="false" tIns="0" lIns="0" bIns="0" rIns="0">
            <a:spAutoFit/>
          </a:bodyPr>
          <a:lstStyle/>
          <a:p>
            <a:pPr algn="ctr">
              <a:lnSpc>
                <a:spcPts val="1901"/>
              </a:lnSpc>
              <a:spcBef>
                <a:spcPct val="0"/>
              </a:spcBef>
            </a:pPr>
            <a:r>
              <a:rPr lang="en-US" sz="1358">
                <a:solidFill>
                  <a:srgbClr val="100F0D"/>
                </a:solidFill>
                <a:latin typeface="Montserrat Classic"/>
                <a:ea typeface="Montserrat Classic"/>
                <a:cs typeface="Montserrat Classic"/>
                <a:sym typeface="Montserrat Classic"/>
              </a:rPr>
              <a:t>Université Cadi Ayyad -Marrakech </a:t>
            </a:r>
          </a:p>
          <a:p>
            <a:pPr algn="ctr">
              <a:lnSpc>
                <a:spcPts val="1901"/>
              </a:lnSpc>
              <a:spcBef>
                <a:spcPct val="0"/>
              </a:spcBef>
            </a:pPr>
            <a:r>
              <a:rPr lang="en-US" sz="1358">
                <a:solidFill>
                  <a:srgbClr val="100F0D"/>
                </a:solidFill>
                <a:latin typeface="Montserrat Classic"/>
                <a:ea typeface="Montserrat Classic"/>
                <a:cs typeface="Montserrat Classic"/>
                <a:sym typeface="Montserrat Classic"/>
              </a:rPr>
              <a:t>Ecole Supérieure de Technologie – Safi </a:t>
            </a:r>
          </a:p>
          <a:p>
            <a:pPr algn="ctr">
              <a:lnSpc>
                <a:spcPts val="1901"/>
              </a:lnSpc>
              <a:spcBef>
                <a:spcPct val="0"/>
              </a:spcBef>
            </a:pPr>
            <a:r>
              <a:rPr lang="en-US" sz="1358">
                <a:solidFill>
                  <a:srgbClr val="100F0D"/>
                </a:solidFill>
                <a:latin typeface="Montserrat Classic"/>
                <a:ea typeface="Montserrat Classic"/>
                <a:cs typeface="Montserrat Classic"/>
                <a:sym typeface="Montserrat Classic"/>
              </a:rPr>
              <a:t>Département Informatique</a:t>
            </a:r>
          </a:p>
          <a:p>
            <a:pPr algn="ctr">
              <a:lnSpc>
                <a:spcPts val="1901"/>
              </a:lnSpc>
              <a:spcBef>
                <a:spcPct val="0"/>
              </a:spcBef>
            </a:pPr>
            <a:r>
              <a:rPr lang="en-US" sz="1358">
                <a:solidFill>
                  <a:srgbClr val="100F0D"/>
                </a:solidFill>
                <a:latin typeface="Montserrat Classic"/>
                <a:ea typeface="Montserrat Classic"/>
                <a:cs typeface="Montserrat Classic"/>
                <a:sym typeface="Montserrat Classic"/>
              </a:rPr>
              <a:t>Filière : LP-ISIR</a:t>
            </a:r>
          </a:p>
        </p:txBody>
      </p:sp>
      <p:sp>
        <p:nvSpPr>
          <p:cNvPr name="TextBox 10" id="10"/>
          <p:cNvSpPr txBox="true"/>
          <p:nvPr/>
        </p:nvSpPr>
        <p:spPr>
          <a:xfrm rot="0">
            <a:off x="9860005" y="7441521"/>
            <a:ext cx="1829730" cy="522531"/>
          </a:xfrm>
          <a:prstGeom prst="rect">
            <a:avLst/>
          </a:prstGeom>
        </p:spPr>
        <p:txBody>
          <a:bodyPr anchor="t" rtlCol="false" tIns="0" lIns="0" bIns="0" rIns="0">
            <a:spAutoFit/>
          </a:bodyPr>
          <a:lstStyle/>
          <a:p>
            <a:pPr algn="l">
              <a:lnSpc>
                <a:spcPts val="4526"/>
              </a:lnSpc>
            </a:pPr>
            <a:r>
              <a:rPr lang="en-US" b="true" sz="2263">
                <a:solidFill>
                  <a:srgbClr val="000000"/>
                </a:solidFill>
                <a:latin typeface="Montserrat Classic Bold"/>
                <a:ea typeface="Montserrat Classic Bold"/>
                <a:cs typeface="Montserrat Classic Bold"/>
                <a:sym typeface="Montserrat Classic Bold"/>
              </a:rPr>
              <a:t>Réalisé par :</a:t>
            </a:r>
          </a:p>
        </p:txBody>
      </p:sp>
      <p:sp>
        <p:nvSpPr>
          <p:cNvPr name="TextBox 11" id="11"/>
          <p:cNvSpPr txBox="true"/>
          <p:nvPr/>
        </p:nvSpPr>
        <p:spPr>
          <a:xfrm rot="0">
            <a:off x="10216485" y="7976433"/>
            <a:ext cx="2813211" cy="411405"/>
          </a:xfrm>
          <a:prstGeom prst="rect">
            <a:avLst/>
          </a:prstGeom>
        </p:spPr>
        <p:txBody>
          <a:bodyPr anchor="t" rtlCol="false" tIns="0" lIns="0" bIns="0" rIns="0">
            <a:spAutoFit/>
          </a:bodyPr>
          <a:lstStyle/>
          <a:p>
            <a:pPr algn="l">
              <a:lnSpc>
                <a:spcPts val="3526"/>
              </a:lnSpc>
            </a:pPr>
            <a:r>
              <a:rPr lang="en-US" sz="1763">
                <a:solidFill>
                  <a:srgbClr val="000000"/>
                </a:solidFill>
                <a:latin typeface="Montserrat Classic"/>
                <a:ea typeface="Montserrat Classic"/>
                <a:cs typeface="Montserrat Classic"/>
                <a:sym typeface="Montserrat Classic"/>
              </a:rPr>
              <a:t>M. DOUKKANI Mohamed</a:t>
            </a:r>
          </a:p>
        </p:txBody>
      </p:sp>
      <p:sp>
        <p:nvSpPr>
          <p:cNvPr name="TextBox 12" id="12"/>
          <p:cNvSpPr txBox="true"/>
          <p:nvPr/>
        </p:nvSpPr>
        <p:spPr>
          <a:xfrm rot="0">
            <a:off x="10216485" y="8397362"/>
            <a:ext cx="2813211" cy="411405"/>
          </a:xfrm>
          <a:prstGeom prst="rect">
            <a:avLst/>
          </a:prstGeom>
        </p:spPr>
        <p:txBody>
          <a:bodyPr anchor="t" rtlCol="false" tIns="0" lIns="0" bIns="0" rIns="0">
            <a:spAutoFit/>
          </a:bodyPr>
          <a:lstStyle/>
          <a:p>
            <a:pPr algn="l">
              <a:lnSpc>
                <a:spcPts val="3526"/>
              </a:lnSpc>
            </a:pPr>
            <a:r>
              <a:rPr lang="en-US" sz="1763">
                <a:solidFill>
                  <a:srgbClr val="000000"/>
                </a:solidFill>
                <a:latin typeface="Montserrat Classic"/>
                <a:ea typeface="Montserrat Classic"/>
                <a:cs typeface="Montserrat Classic"/>
                <a:sym typeface="Montserrat Classic"/>
              </a:rPr>
              <a:t>M. ZAGHOU Mohamed</a:t>
            </a:r>
          </a:p>
        </p:txBody>
      </p:sp>
      <p:grpSp>
        <p:nvGrpSpPr>
          <p:cNvPr name="Group 13" id="13"/>
          <p:cNvGrpSpPr/>
          <p:nvPr/>
        </p:nvGrpSpPr>
        <p:grpSpPr>
          <a:xfrm rot="0">
            <a:off x="14060918" y="7622496"/>
            <a:ext cx="3015898" cy="765341"/>
            <a:chOff x="0" y="0"/>
            <a:chExt cx="4021198" cy="1020455"/>
          </a:xfrm>
        </p:grpSpPr>
        <p:sp>
          <p:nvSpPr>
            <p:cNvPr name="TextBox 14" id="14"/>
            <p:cNvSpPr txBox="true"/>
            <p:nvPr/>
          </p:nvSpPr>
          <p:spPr>
            <a:xfrm rot="0">
              <a:off x="0" y="-180975"/>
              <a:ext cx="2756511" cy="636383"/>
            </a:xfrm>
            <a:prstGeom prst="rect">
              <a:avLst/>
            </a:prstGeom>
          </p:spPr>
          <p:txBody>
            <a:bodyPr anchor="t" rtlCol="false" tIns="0" lIns="0" bIns="0" rIns="0">
              <a:spAutoFit/>
            </a:bodyPr>
            <a:lstStyle/>
            <a:p>
              <a:pPr algn="l">
                <a:lnSpc>
                  <a:spcPts val="4526"/>
                </a:lnSpc>
              </a:pPr>
              <a:r>
                <a:rPr lang="en-US" b="true" sz="2263">
                  <a:solidFill>
                    <a:srgbClr val="000000"/>
                  </a:solidFill>
                  <a:latin typeface="Montserrat Classic Bold"/>
                  <a:ea typeface="Montserrat Classic Bold"/>
                  <a:cs typeface="Montserrat Classic Bold"/>
                  <a:sym typeface="Montserrat Classic Bold"/>
                </a:rPr>
                <a:t>Encadré par :</a:t>
              </a:r>
            </a:p>
          </p:txBody>
        </p:sp>
        <p:sp>
          <p:nvSpPr>
            <p:cNvPr name="TextBox 15" id="15"/>
            <p:cNvSpPr txBox="true"/>
            <p:nvPr/>
          </p:nvSpPr>
          <p:spPr>
            <a:xfrm rot="0">
              <a:off x="475307" y="519540"/>
              <a:ext cx="3545891" cy="500914"/>
            </a:xfrm>
            <a:prstGeom prst="rect">
              <a:avLst/>
            </a:prstGeom>
          </p:spPr>
          <p:txBody>
            <a:bodyPr anchor="t" rtlCol="false" tIns="0" lIns="0" bIns="0" rIns="0">
              <a:spAutoFit/>
            </a:bodyPr>
            <a:lstStyle/>
            <a:p>
              <a:pPr algn="l">
                <a:lnSpc>
                  <a:spcPts val="3526"/>
                </a:lnSpc>
              </a:pPr>
              <a:r>
                <a:rPr lang="en-US" sz="1763">
                  <a:solidFill>
                    <a:srgbClr val="000000"/>
                  </a:solidFill>
                  <a:latin typeface="Montserrat Classic"/>
                  <a:ea typeface="Montserrat Classic"/>
                  <a:cs typeface="Montserrat Classic"/>
                  <a:sym typeface="Montserrat Classic"/>
                </a:rPr>
                <a:t>Mme. MOUNIR Ilham</a:t>
              </a:r>
            </a:p>
          </p:txBody>
        </p:sp>
      </p:grpSp>
      <p:sp>
        <p:nvSpPr>
          <p:cNvPr name="TextBox 16" id="16"/>
          <p:cNvSpPr txBox="true"/>
          <p:nvPr/>
        </p:nvSpPr>
        <p:spPr>
          <a:xfrm rot="0">
            <a:off x="12707012" y="8981160"/>
            <a:ext cx="1215421" cy="411405"/>
          </a:xfrm>
          <a:prstGeom prst="rect">
            <a:avLst/>
          </a:prstGeom>
        </p:spPr>
        <p:txBody>
          <a:bodyPr anchor="t" rtlCol="false" tIns="0" lIns="0" bIns="0" rIns="0">
            <a:spAutoFit/>
          </a:bodyPr>
          <a:lstStyle/>
          <a:p>
            <a:pPr algn="l">
              <a:lnSpc>
                <a:spcPts val="3526"/>
              </a:lnSpc>
            </a:pPr>
            <a:r>
              <a:rPr lang="en-US" sz="1763">
                <a:solidFill>
                  <a:srgbClr val="000000"/>
                </a:solidFill>
                <a:latin typeface="Montserrat Classic"/>
                <a:ea typeface="Montserrat Classic"/>
                <a:cs typeface="Montserrat Classic"/>
                <a:sym typeface="Montserrat Classic"/>
              </a:rPr>
              <a:t>2024/2025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10</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2"/>
            <a:stretch>
              <a:fillRect l="0" t="0" r="0" b="0"/>
            </a:stretch>
          </a:blipFill>
        </p:spPr>
      </p:sp>
      <p:sp>
        <p:nvSpPr>
          <p:cNvPr name="Freeform 19" id="19"/>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3"/>
            <a:stretch>
              <a:fillRect l="0" t="0" r="0" b="0"/>
            </a:stretch>
          </a:blipFill>
        </p:spPr>
      </p:sp>
      <p:sp>
        <p:nvSpPr>
          <p:cNvPr name="Freeform 20" id="20"/>
          <p:cNvSpPr/>
          <p:nvPr/>
        </p:nvSpPr>
        <p:spPr>
          <a:xfrm flipH="false" flipV="false" rot="0">
            <a:off x="466344" y="4011792"/>
            <a:ext cx="5525072" cy="5383212"/>
          </a:xfrm>
          <a:custGeom>
            <a:avLst/>
            <a:gdLst/>
            <a:ahLst/>
            <a:cxnLst/>
            <a:rect r="r" b="b" t="t" l="l"/>
            <a:pathLst>
              <a:path h="5383212" w="5525072">
                <a:moveTo>
                  <a:pt x="0" y="0"/>
                </a:moveTo>
                <a:lnTo>
                  <a:pt x="5525072" y="0"/>
                </a:lnTo>
                <a:lnTo>
                  <a:pt x="5525072" y="5383212"/>
                </a:lnTo>
                <a:lnTo>
                  <a:pt x="0" y="5383212"/>
                </a:lnTo>
                <a:lnTo>
                  <a:pt x="0" y="0"/>
                </a:lnTo>
                <a:close/>
              </a:path>
            </a:pathLst>
          </a:custGeom>
          <a:blipFill>
            <a:blip r:embed="rId4"/>
            <a:stretch>
              <a:fillRect l="0" t="0" r="0" b="0"/>
            </a:stretch>
          </a:blipFill>
        </p:spPr>
      </p:sp>
      <p:sp>
        <p:nvSpPr>
          <p:cNvPr name="Freeform 21" id="21"/>
          <p:cNvSpPr/>
          <p:nvPr/>
        </p:nvSpPr>
        <p:spPr>
          <a:xfrm flipH="false" flipV="false" rot="0">
            <a:off x="1462468" y="2024362"/>
            <a:ext cx="541800" cy="619908"/>
          </a:xfrm>
          <a:custGeom>
            <a:avLst/>
            <a:gdLst/>
            <a:ahLst/>
            <a:cxnLst/>
            <a:rect r="r" b="b" t="t" l="l"/>
            <a:pathLst>
              <a:path h="619908" w="541800">
                <a:moveTo>
                  <a:pt x="0" y="0"/>
                </a:moveTo>
                <a:lnTo>
                  <a:pt x="541800" y="0"/>
                </a:lnTo>
                <a:lnTo>
                  <a:pt x="541800" y="619908"/>
                </a:lnTo>
                <a:lnTo>
                  <a:pt x="0" y="6199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8537550" y="3710402"/>
            <a:ext cx="5341497" cy="3492845"/>
          </a:xfrm>
          <a:custGeom>
            <a:avLst/>
            <a:gdLst/>
            <a:ahLst/>
            <a:cxnLst/>
            <a:rect r="r" b="b" t="t" l="l"/>
            <a:pathLst>
              <a:path h="3492845" w="5341497">
                <a:moveTo>
                  <a:pt x="0" y="0"/>
                </a:moveTo>
                <a:lnTo>
                  <a:pt x="5341497" y="0"/>
                </a:lnTo>
                <a:lnTo>
                  <a:pt x="5341497" y="3492845"/>
                </a:lnTo>
                <a:lnTo>
                  <a:pt x="0" y="3492845"/>
                </a:lnTo>
                <a:lnTo>
                  <a:pt x="0" y="0"/>
                </a:lnTo>
                <a:close/>
              </a:path>
            </a:pathLst>
          </a:custGeom>
          <a:blipFill>
            <a:blip r:embed="rId7"/>
            <a:stretch>
              <a:fillRect l="0" t="0" r="0" b="0"/>
            </a:stretch>
          </a:blipFill>
        </p:spPr>
      </p:sp>
      <p:sp>
        <p:nvSpPr>
          <p:cNvPr name="TextBox 23" id="23"/>
          <p:cNvSpPr txBox="true"/>
          <p:nvPr/>
        </p:nvSpPr>
        <p:spPr>
          <a:xfrm rot="0">
            <a:off x="4570699" y="920597"/>
            <a:ext cx="9146601" cy="865640"/>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Définition de l’algorithme DBSCAN</a:t>
            </a:r>
          </a:p>
        </p:txBody>
      </p:sp>
      <p:sp>
        <p:nvSpPr>
          <p:cNvPr name="TextBox 24" id="24"/>
          <p:cNvSpPr txBox="true"/>
          <p:nvPr/>
        </p:nvSpPr>
        <p:spPr>
          <a:xfrm rot="0">
            <a:off x="2249540" y="2678162"/>
            <a:ext cx="15564851" cy="1209805"/>
          </a:xfrm>
          <a:prstGeom prst="rect">
            <a:avLst/>
          </a:prstGeom>
        </p:spPr>
        <p:txBody>
          <a:bodyPr anchor="t" rtlCol="false" tIns="0" lIns="0" bIns="0" rIns="0">
            <a:spAutoFit/>
          </a:bodyPr>
          <a:lstStyle/>
          <a:p>
            <a:pPr algn="l" marL="444740" indent="-222370" lvl="1">
              <a:lnSpc>
                <a:spcPts val="3295"/>
              </a:lnSpc>
              <a:buFont typeface="Arial"/>
              <a:buChar char="•"/>
            </a:pPr>
            <a:r>
              <a:rPr lang="en-US" sz="2059" spc="19">
                <a:solidFill>
                  <a:srgbClr val="002250"/>
                </a:solidFill>
                <a:latin typeface="Gotham"/>
                <a:ea typeface="Gotham"/>
                <a:cs typeface="Gotham"/>
                <a:sym typeface="Gotham"/>
              </a:rPr>
              <a:t>Le </a:t>
            </a:r>
            <a:r>
              <a:rPr lang="en-US" b="true" sz="2059" spc="19">
                <a:solidFill>
                  <a:srgbClr val="002250"/>
                </a:solidFill>
                <a:latin typeface="Gotham Bold"/>
                <a:ea typeface="Gotham Bold"/>
                <a:cs typeface="Gotham Bold"/>
                <a:sym typeface="Gotham Bold"/>
              </a:rPr>
              <a:t>DBSCAN </a:t>
            </a:r>
            <a:r>
              <a:rPr lang="en-US" sz="2059" spc="19">
                <a:solidFill>
                  <a:srgbClr val="002250"/>
                </a:solidFill>
                <a:latin typeface="Gotham"/>
                <a:ea typeface="Gotham"/>
                <a:cs typeface="Gotham"/>
                <a:sym typeface="Gotham"/>
              </a:rPr>
              <a:t>est un algorithme de regroupement basé sur la densité. Contrairement à K-Means, il identifie les clusters en fonction des zones de haute densité et est capable de détecter des formes complexes tout en isolant les points aberrants (bruit).</a:t>
            </a:r>
          </a:p>
        </p:txBody>
      </p:sp>
      <p:sp>
        <p:nvSpPr>
          <p:cNvPr name="TextBox 25" id="25"/>
          <p:cNvSpPr txBox="true"/>
          <p:nvPr/>
        </p:nvSpPr>
        <p:spPr>
          <a:xfrm rot="0">
            <a:off x="2063494" y="2169417"/>
            <a:ext cx="5266932" cy="474853"/>
          </a:xfrm>
          <a:prstGeom prst="rect">
            <a:avLst/>
          </a:prstGeom>
        </p:spPr>
        <p:txBody>
          <a:bodyPr anchor="t" rtlCol="false" tIns="0" lIns="0" bIns="0" rIns="0">
            <a:spAutoFit/>
          </a:bodyPr>
          <a:lstStyle/>
          <a:p>
            <a:pPr algn="l" marL="0" indent="0" lvl="0">
              <a:lnSpc>
                <a:spcPts val="3776"/>
              </a:lnSpc>
            </a:pPr>
            <a:r>
              <a:rPr lang="en-US" sz="3200" spc="-64">
                <a:solidFill>
                  <a:srgbClr val="000000"/>
                </a:solidFill>
                <a:latin typeface="League Spartan"/>
                <a:ea typeface="League Spartan"/>
                <a:cs typeface="League Spartan"/>
                <a:sym typeface="League Spartan"/>
              </a:rPr>
              <a:t>DBSCAN.</a:t>
            </a:r>
          </a:p>
        </p:txBody>
      </p:sp>
      <p:sp>
        <p:nvSpPr>
          <p:cNvPr name="TextBox 26" id="26"/>
          <p:cNvSpPr txBox="true"/>
          <p:nvPr/>
        </p:nvSpPr>
        <p:spPr>
          <a:xfrm rot="0">
            <a:off x="6539334" y="7241347"/>
            <a:ext cx="9925798" cy="2028955"/>
          </a:xfrm>
          <a:prstGeom prst="rect">
            <a:avLst/>
          </a:prstGeom>
        </p:spPr>
        <p:txBody>
          <a:bodyPr anchor="t" rtlCol="false" tIns="0" lIns="0" bIns="0" rIns="0">
            <a:spAutoFit/>
          </a:bodyPr>
          <a:lstStyle/>
          <a:p>
            <a:pPr algn="l" marL="444740" indent="-222370" lvl="1">
              <a:lnSpc>
                <a:spcPts val="3295"/>
              </a:lnSpc>
              <a:buFont typeface="Arial"/>
              <a:buChar char="•"/>
            </a:pPr>
            <a:r>
              <a:rPr lang="en-US" b="true" sz="2059" spc="18">
                <a:solidFill>
                  <a:srgbClr val="002250"/>
                </a:solidFill>
                <a:latin typeface="Gotham Bold"/>
                <a:ea typeface="Gotham Bold"/>
                <a:cs typeface="Gotham Bold"/>
                <a:sym typeface="Gotham Bold"/>
              </a:rPr>
              <a:t>Points centraux</a:t>
            </a:r>
            <a:r>
              <a:rPr lang="en-US" sz="2059" spc="18">
                <a:solidFill>
                  <a:srgbClr val="002250"/>
                </a:solidFill>
                <a:latin typeface="Gotham"/>
                <a:ea typeface="Gotham"/>
                <a:cs typeface="Gotham"/>
                <a:sym typeface="Gotham"/>
              </a:rPr>
              <a:t> : points ayant au moins MinPtsMinPtsMinPts voisins dans un rayon ε\varepsilonε.</a:t>
            </a:r>
          </a:p>
          <a:p>
            <a:pPr algn="l" marL="444740" indent="-222370" lvl="1">
              <a:lnSpc>
                <a:spcPts val="3295"/>
              </a:lnSpc>
              <a:buFont typeface="Arial"/>
              <a:buChar char="•"/>
            </a:pPr>
            <a:r>
              <a:rPr lang="en-US" b="true" sz="2059" spc="18">
                <a:solidFill>
                  <a:srgbClr val="002250"/>
                </a:solidFill>
                <a:latin typeface="Gotham Bold"/>
                <a:ea typeface="Gotham Bold"/>
                <a:cs typeface="Gotham Bold"/>
                <a:sym typeface="Gotham Bold"/>
              </a:rPr>
              <a:t>Points de bordure</a:t>
            </a:r>
            <a:r>
              <a:rPr lang="en-US" sz="2059" spc="18">
                <a:solidFill>
                  <a:srgbClr val="002250"/>
                </a:solidFill>
                <a:latin typeface="Gotham"/>
                <a:ea typeface="Gotham"/>
                <a:cs typeface="Gotham"/>
                <a:sym typeface="Gotham"/>
              </a:rPr>
              <a:t> : voisins d’un point central, mais ayant moins de MinPtsMinPtsMinPts.</a:t>
            </a:r>
          </a:p>
          <a:p>
            <a:pPr algn="l" marL="444740" indent="-222370" lvl="1">
              <a:lnSpc>
                <a:spcPts val="3295"/>
              </a:lnSpc>
              <a:buFont typeface="Arial"/>
              <a:buChar char="•"/>
            </a:pPr>
            <a:r>
              <a:rPr lang="en-US" b="true" sz="2059" spc="19">
                <a:solidFill>
                  <a:srgbClr val="002250"/>
                </a:solidFill>
                <a:latin typeface="Gotham Bold"/>
                <a:ea typeface="Gotham Bold"/>
                <a:cs typeface="Gotham Bold"/>
                <a:sym typeface="Gotham Bold"/>
              </a:rPr>
              <a:t>Points bruit</a:t>
            </a:r>
            <a:r>
              <a:rPr lang="en-US" sz="2059" spc="19">
                <a:solidFill>
                  <a:srgbClr val="002250"/>
                </a:solidFill>
                <a:latin typeface="Gotham"/>
                <a:ea typeface="Gotham"/>
                <a:cs typeface="Gotham"/>
                <a:sym typeface="Gotham"/>
              </a:rPr>
              <a:t> : points isolés, ne faisant partie d’aucun cluster.</a:t>
            </a:r>
          </a:p>
        </p:txBody>
      </p:sp>
    </p:spTree>
  </p:cSld>
  <p:clrMapOvr>
    <a:masterClrMapping/>
  </p:clrMapOvr>
  <p:transition spd="fast">
    <p:wipe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11</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2"/>
            <a:stretch>
              <a:fillRect l="0" t="0" r="0" b="0"/>
            </a:stretch>
          </a:blipFill>
        </p:spPr>
      </p:sp>
      <p:sp>
        <p:nvSpPr>
          <p:cNvPr name="Freeform 19" id="19"/>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3"/>
            <a:stretch>
              <a:fillRect l="0" t="0" r="0" b="0"/>
            </a:stretch>
          </a:blipFill>
        </p:spPr>
      </p:sp>
      <p:grpSp>
        <p:nvGrpSpPr>
          <p:cNvPr name="Group 20" id="20"/>
          <p:cNvGrpSpPr/>
          <p:nvPr/>
        </p:nvGrpSpPr>
        <p:grpSpPr>
          <a:xfrm rot="0">
            <a:off x="6541330" y="2024362"/>
            <a:ext cx="5045990" cy="7490258"/>
            <a:chOff x="0" y="0"/>
            <a:chExt cx="1328985" cy="1972743"/>
          </a:xfrm>
        </p:grpSpPr>
        <p:sp>
          <p:nvSpPr>
            <p:cNvPr name="Freeform 21" id="21"/>
            <p:cNvSpPr/>
            <p:nvPr/>
          </p:nvSpPr>
          <p:spPr>
            <a:xfrm flipH="false" flipV="false" rot="0">
              <a:off x="0" y="0"/>
              <a:ext cx="1328985" cy="1972743"/>
            </a:xfrm>
            <a:custGeom>
              <a:avLst/>
              <a:gdLst/>
              <a:ahLst/>
              <a:cxnLst/>
              <a:rect r="r" b="b" t="t" l="l"/>
              <a:pathLst>
                <a:path h="1972743" w="1328985">
                  <a:moveTo>
                    <a:pt x="78248" y="0"/>
                  </a:moveTo>
                  <a:lnTo>
                    <a:pt x="1250737" y="0"/>
                  </a:lnTo>
                  <a:cubicBezTo>
                    <a:pt x="1293952" y="0"/>
                    <a:pt x="1328985" y="35033"/>
                    <a:pt x="1328985" y="78248"/>
                  </a:cubicBezTo>
                  <a:lnTo>
                    <a:pt x="1328985" y="1894495"/>
                  </a:lnTo>
                  <a:cubicBezTo>
                    <a:pt x="1328985" y="1937710"/>
                    <a:pt x="1293952" y="1972743"/>
                    <a:pt x="1250737" y="1972743"/>
                  </a:cubicBezTo>
                  <a:lnTo>
                    <a:pt x="78248" y="1972743"/>
                  </a:lnTo>
                  <a:cubicBezTo>
                    <a:pt x="35033" y="1972743"/>
                    <a:pt x="0" y="1937710"/>
                    <a:pt x="0" y="1894495"/>
                  </a:cubicBezTo>
                  <a:lnTo>
                    <a:pt x="0" y="78248"/>
                  </a:lnTo>
                  <a:cubicBezTo>
                    <a:pt x="0" y="35033"/>
                    <a:pt x="35033" y="0"/>
                    <a:pt x="78248" y="0"/>
                  </a:cubicBezTo>
                  <a:close/>
                </a:path>
              </a:pathLst>
            </a:custGeom>
            <a:solidFill>
              <a:srgbClr val="000000">
                <a:alpha val="0"/>
              </a:srgbClr>
            </a:solidFill>
            <a:ln w="38100" cap="rnd">
              <a:solidFill>
                <a:srgbClr val="000000"/>
              </a:solidFill>
              <a:prstDash val="solid"/>
              <a:round/>
            </a:ln>
          </p:spPr>
        </p:sp>
        <p:sp>
          <p:nvSpPr>
            <p:cNvPr name="TextBox 22" id="22"/>
            <p:cNvSpPr txBox="true"/>
            <p:nvPr/>
          </p:nvSpPr>
          <p:spPr>
            <a:xfrm>
              <a:off x="0" y="38100"/>
              <a:ext cx="1328985" cy="1934643"/>
            </a:xfrm>
            <a:prstGeom prst="rect">
              <a:avLst/>
            </a:prstGeom>
          </p:spPr>
          <p:txBody>
            <a:bodyPr anchor="ctr" rtlCol="false" tIns="50800" lIns="50800" bIns="50800" rIns="50800"/>
            <a:lstStyle/>
            <a:p>
              <a:pPr algn="ctr">
                <a:lnSpc>
                  <a:spcPts val="2023"/>
                </a:lnSpc>
              </a:pPr>
            </a:p>
          </p:txBody>
        </p:sp>
      </p:grpSp>
      <p:grpSp>
        <p:nvGrpSpPr>
          <p:cNvPr name="Group 23" id="23"/>
          <p:cNvGrpSpPr/>
          <p:nvPr/>
        </p:nvGrpSpPr>
        <p:grpSpPr>
          <a:xfrm rot="0">
            <a:off x="4576464" y="4684273"/>
            <a:ext cx="1543050" cy="1012627"/>
            <a:chOff x="0" y="0"/>
            <a:chExt cx="812800" cy="533400"/>
          </a:xfrm>
        </p:grpSpPr>
        <p:sp>
          <p:nvSpPr>
            <p:cNvPr name="Freeform 24" id="24"/>
            <p:cNvSpPr/>
            <p:nvPr/>
          </p:nvSpPr>
          <p:spPr>
            <a:xfrm flipH="false" flipV="false" rot="0">
              <a:off x="0" y="0"/>
              <a:ext cx="812800" cy="533400"/>
            </a:xfrm>
            <a:custGeom>
              <a:avLst/>
              <a:gdLst/>
              <a:ahLst/>
              <a:cxnLst/>
              <a:rect r="r" b="b" t="t" l="l"/>
              <a:pathLst>
                <a:path h="533400" w="812800">
                  <a:moveTo>
                    <a:pt x="273050" y="0"/>
                  </a:moveTo>
                  <a:lnTo>
                    <a:pt x="0" y="266700"/>
                  </a:lnTo>
                  <a:lnTo>
                    <a:pt x="273050" y="533400"/>
                  </a:lnTo>
                  <a:lnTo>
                    <a:pt x="273050" y="400050"/>
                  </a:lnTo>
                  <a:lnTo>
                    <a:pt x="539750" y="400050"/>
                  </a:lnTo>
                  <a:lnTo>
                    <a:pt x="539750" y="533400"/>
                  </a:lnTo>
                  <a:lnTo>
                    <a:pt x="812800" y="266700"/>
                  </a:lnTo>
                  <a:lnTo>
                    <a:pt x="539750" y="0"/>
                  </a:lnTo>
                  <a:lnTo>
                    <a:pt x="539750" y="133350"/>
                  </a:lnTo>
                  <a:lnTo>
                    <a:pt x="273050" y="133350"/>
                  </a:lnTo>
                  <a:lnTo>
                    <a:pt x="273050" y="0"/>
                  </a:lnTo>
                  <a:close/>
                </a:path>
              </a:pathLst>
            </a:custGeom>
            <a:solidFill>
              <a:srgbClr val="366994"/>
            </a:solidFill>
          </p:spPr>
        </p:sp>
        <p:sp>
          <p:nvSpPr>
            <p:cNvPr name="TextBox 25" id="25"/>
            <p:cNvSpPr txBox="true"/>
            <p:nvPr/>
          </p:nvSpPr>
          <p:spPr>
            <a:xfrm>
              <a:off x="101600" y="177800"/>
              <a:ext cx="609600" cy="215900"/>
            </a:xfrm>
            <a:prstGeom prst="rect">
              <a:avLst/>
            </a:prstGeom>
          </p:spPr>
          <p:txBody>
            <a:bodyPr anchor="ctr" rtlCol="false" tIns="50800" lIns="50800" bIns="50800" rIns="50800"/>
            <a:lstStyle/>
            <a:p>
              <a:pPr algn="ctr">
                <a:lnSpc>
                  <a:spcPts val="2023"/>
                </a:lnSpc>
              </a:pPr>
            </a:p>
          </p:txBody>
        </p:sp>
      </p:grpSp>
      <p:grpSp>
        <p:nvGrpSpPr>
          <p:cNvPr name="Group 26" id="26"/>
          <p:cNvGrpSpPr/>
          <p:nvPr/>
        </p:nvGrpSpPr>
        <p:grpSpPr>
          <a:xfrm rot="0">
            <a:off x="11700784" y="4684273"/>
            <a:ext cx="1543050" cy="1012627"/>
            <a:chOff x="0" y="0"/>
            <a:chExt cx="812800" cy="533400"/>
          </a:xfrm>
        </p:grpSpPr>
        <p:sp>
          <p:nvSpPr>
            <p:cNvPr name="Freeform 27" id="27"/>
            <p:cNvSpPr/>
            <p:nvPr/>
          </p:nvSpPr>
          <p:spPr>
            <a:xfrm flipH="false" flipV="false" rot="0">
              <a:off x="0" y="0"/>
              <a:ext cx="812800" cy="533400"/>
            </a:xfrm>
            <a:custGeom>
              <a:avLst/>
              <a:gdLst/>
              <a:ahLst/>
              <a:cxnLst/>
              <a:rect r="r" b="b" t="t" l="l"/>
              <a:pathLst>
                <a:path h="533400" w="812800">
                  <a:moveTo>
                    <a:pt x="273050" y="0"/>
                  </a:moveTo>
                  <a:lnTo>
                    <a:pt x="0" y="266700"/>
                  </a:lnTo>
                  <a:lnTo>
                    <a:pt x="273050" y="533400"/>
                  </a:lnTo>
                  <a:lnTo>
                    <a:pt x="273050" y="400050"/>
                  </a:lnTo>
                  <a:lnTo>
                    <a:pt x="539750" y="400050"/>
                  </a:lnTo>
                  <a:lnTo>
                    <a:pt x="539750" y="533400"/>
                  </a:lnTo>
                  <a:lnTo>
                    <a:pt x="812800" y="266700"/>
                  </a:lnTo>
                  <a:lnTo>
                    <a:pt x="539750" y="0"/>
                  </a:lnTo>
                  <a:lnTo>
                    <a:pt x="539750" y="133350"/>
                  </a:lnTo>
                  <a:lnTo>
                    <a:pt x="273050" y="133350"/>
                  </a:lnTo>
                  <a:lnTo>
                    <a:pt x="273050" y="0"/>
                  </a:lnTo>
                  <a:close/>
                </a:path>
              </a:pathLst>
            </a:custGeom>
            <a:solidFill>
              <a:srgbClr val="366994"/>
            </a:solidFill>
          </p:spPr>
        </p:sp>
        <p:sp>
          <p:nvSpPr>
            <p:cNvPr name="TextBox 28" id="28"/>
            <p:cNvSpPr txBox="true"/>
            <p:nvPr/>
          </p:nvSpPr>
          <p:spPr>
            <a:xfrm>
              <a:off x="101600" y="177800"/>
              <a:ext cx="609600" cy="215900"/>
            </a:xfrm>
            <a:prstGeom prst="rect">
              <a:avLst/>
            </a:prstGeom>
          </p:spPr>
          <p:txBody>
            <a:bodyPr anchor="ctr" rtlCol="false" tIns="50800" lIns="50800" bIns="50800" rIns="50800"/>
            <a:lstStyle/>
            <a:p>
              <a:pPr algn="ctr">
                <a:lnSpc>
                  <a:spcPts val="2023"/>
                </a:lnSpc>
              </a:pPr>
            </a:p>
          </p:txBody>
        </p:sp>
      </p:grpSp>
      <p:grpSp>
        <p:nvGrpSpPr>
          <p:cNvPr name="Group 29" id="29"/>
          <p:cNvGrpSpPr/>
          <p:nvPr/>
        </p:nvGrpSpPr>
        <p:grpSpPr>
          <a:xfrm rot="0">
            <a:off x="6890326" y="2290950"/>
            <a:ext cx="4347997" cy="676687"/>
            <a:chOff x="0" y="0"/>
            <a:chExt cx="1145152" cy="178222"/>
          </a:xfrm>
        </p:grpSpPr>
        <p:sp>
          <p:nvSpPr>
            <p:cNvPr name="Freeform 30" id="30"/>
            <p:cNvSpPr/>
            <p:nvPr/>
          </p:nvSpPr>
          <p:spPr>
            <a:xfrm flipH="false" flipV="false" rot="0">
              <a:off x="0" y="0"/>
              <a:ext cx="1145152" cy="178222"/>
            </a:xfrm>
            <a:custGeom>
              <a:avLst/>
              <a:gdLst/>
              <a:ahLst/>
              <a:cxnLst/>
              <a:rect r="r" b="b" t="t" l="l"/>
              <a:pathLst>
                <a:path h="178222" w="1145152">
                  <a:moveTo>
                    <a:pt x="89111" y="0"/>
                  </a:moveTo>
                  <a:lnTo>
                    <a:pt x="1056041" y="0"/>
                  </a:lnTo>
                  <a:cubicBezTo>
                    <a:pt x="1105255" y="0"/>
                    <a:pt x="1145152" y="39896"/>
                    <a:pt x="1145152" y="89111"/>
                  </a:cubicBezTo>
                  <a:lnTo>
                    <a:pt x="1145152" y="89111"/>
                  </a:lnTo>
                  <a:cubicBezTo>
                    <a:pt x="1145152" y="138326"/>
                    <a:pt x="1105255" y="178222"/>
                    <a:pt x="1056041" y="178222"/>
                  </a:cubicBezTo>
                  <a:lnTo>
                    <a:pt x="89111" y="178222"/>
                  </a:lnTo>
                  <a:cubicBezTo>
                    <a:pt x="39896" y="178222"/>
                    <a:pt x="0" y="138326"/>
                    <a:pt x="0" y="89111"/>
                  </a:cubicBezTo>
                  <a:lnTo>
                    <a:pt x="0" y="89111"/>
                  </a:lnTo>
                  <a:cubicBezTo>
                    <a:pt x="0" y="39896"/>
                    <a:pt x="39896" y="0"/>
                    <a:pt x="89111" y="0"/>
                  </a:cubicBezTo>
                  <a:close/>
                </a:path>
              </a:pathLst>
            </a:custGeom>
            <a:solidFill>
              <a:srgbClr val="366994"/>
            </a:solidFill>
          </p:spPr>
        </p:sp>
        <p:sp>
          <p:nvSpPr>
            <p:cNvPr name="TextBox 31" id="31"/>
            <p:cNvSpPr txBox="true"/>
            <p:nvPr/>
          </p:nvSpPr>
          <p:spPr>
            <a:xfrm>
              <a:off x="0" y="38100"/>
              <a:ext cx="1145152" cy="140122"/>
            </a:xfrm>
            <a:prstGeom prst="rect">
              <a:avLst/>
            </a:prstGeom>
          </p:spPr>
          <p:txBody>
            <a:bodyPr anchor="ctr" rtlCol="false" tIns="50800" lIns="50800" bIns="50800" rIns="50800"/>
            <a:lstStyle/>
            <a:p>
              <a:pPr algn="ctr">
                <a:lnSpc>
                  <a:spcPts val="1732"/>
                </a:lnSpc>
              </a:pPr>
              <a:r>
                <a:rPr lang="en-US" sz="1786">
                  <a:solidFill>
                    <a:srgbClr val="FFFFFF"/>
                  </a:solidFill>
                  <a:latin typeface="DM Sans"/>
                  <a:ea typeface="DM Sans"/>
                  <a:cs typeface="DM Sans"/>
                  <a:sym typeface="DM Sans"/>
                </a:rPr>
                <a:t>Sélectionnez un point de données non visité aléatoire</a:t>
              </a:r>
            </a:p>
          </p:txBody>
        </p:sp>
      </p:grpSp>
      <p:grpSp>
        <p:nvGrpSpPr>
          <p:cNvPr name="Group 32" id="32"/>
          <p:cNvGrpSpPr/>
          <p:nvPr/>
        </p:nvGrpSpPr>
        <p:grpSpPr>
          <a:xfrm rot="0">
            <a:off x="6890326" y="3601117"/>
            <a:ext cx="4347997" cy="676687"/>
            <a:chOff x="0" y="0"/>
            <a:chExt cx="1145152" cy="178222"/>
          </a:xfrm>
        </p:grpSpPr>
        <p:sp>
          <p:nvSpPr>
            <p:cNvPr name="Freeform 33" id="33"/>
            <p:cNvSpPr/>
            <p:nvPr/>
          </p:nvSpPr>
          <p:spPr>
            <a:xfrm flipH="false" flipV="false" rot="0">
              <a:off x="0" y="0"/>
              <a:ext cx="1145152" cy="178222"/>
            </a:xfrm>
            <a:custGeom>
              <a:avLst/>
              <a:gdLst/>
              <a:ahLst/>
              <a:cxnLst/>
              <a:rect r="r" b="b" t="t" l="l"/>
              <a:pathLst>
                <a:path h="178222" w="1145152">
                  <a:moveTo>
                    <a:pt x="89111" y="0"/>
                  </a:moveTo>
                  <a:lnTo>
                    <a:pt x="1056041" y="0"/>
                  </a:lnTo>
                  <a:cubicBezTo>
                    <a:pt x="1105255" y="0"/>
                    <a:pt x="1145152" y="39896"/>
                    <a:pt x="1145152" y="89111"/>
                  </a:cubicBezTo>
                  <a:lnTo>
                    <a:pt x="1145152" y="89111"/>
                  </a:lnTo>
                  <a:cubicBezTo>
                    <a:pt x="1145152" y="138326"/>
                    <a:pt x="1105255" y="178222"/>
                    <a:pt x="1056041" y="178222"/>
                  </a:cubicBezTo>
                  <a:lnTo>
                    <a:pt x="89111" y="178222"/>
                  </a:lnTo>
                  <a:cubicBezTo>
                    <a:pt x="39896" y="178222"/>
                    <a:pt x="0" y="138326"/>
                    <a:pt x="0" y="89111"/>
                  </a:cubicBezTo>
                  <a:lnTo>
                    <a:pt x="0" y="89111"/>
                  </a:lnTo>
                  <a:cubicBezTo>
                    <a:pt x="0" y="39896"/>
                    <a:pt x="39896" y="0"/>
                    <a:pt x="89111" y="0"/>
                  </a:cubicBezTo>
                  <a:close/>
                </a:path>
              </a:pathLst>
            </a:custGeom>
            <a:solidFill>
              <a:srgbClr val="366994"/>
            </a:solidFill>
          </p:spPr>
        </p:sp>
        <p:sp>
          <p:nvSpPr>
            <p:cNvPr name="TextBox 34" id="34"/>
            <p:cNvSpPr txBox="true"/>
            <p:nvPr/>
          </p:nvSpPr>
          <p:spPr>
            <a:xfrm>
              <a:off x="0" y="38100"/>
              <a:ext cx="1145152" cy="140122"/>
            </a:xfrm>
            <a:prstGeom prst="rect">
              <a:avLst/>
            </a:prstGeom>
          </p:spPr>
          <p:txBody>
            <a:bodyPr anchor="ctr" rtlCol="false" tIns="50800" lIns="50800" bIns="50800" rIns="50800"/>
            <a:lstStyle/>
            <a:p>
              <a:pPr algn="ctr">
                <a:lnSpc>
                  <a:spcPts val="1732"/>
                </a:lnSpc>
              </a:pPr>
              <a:r>
                <a:rPr lang="en-US" sz="1786">
                  <a:solidFill>
                    <a:srgbClr val="FFFFFF"/>
                  </a:solidFill>
                  <a:latin typeface="DM Sans"/>
                  <a:ea typeface="DM Sans"/>
                  <a:cs typeface="DM Sans"/>
                  <a:sym typeface="DM Sans"/>
                </a:rPr>
                <a:t>Marquez ce point comme visité</a:t>
              </a:r>
            </a:p>
          </p:txBody>
        </p:sp>
      </p:grpSp>
      <p:grpSp>
        <p:nvGrpSpPr>
          <p:cNvPr name="Group 35" id="35"/>
          <p:cNvGrpSpPr/>
          <p:nvPr/>
        </p:nvGrpSpPr>
        <p:grpSpPr>
          <a:xfrm rot="0">
            <a:off x="6890326" y="4915978"/>
            <a:ext cx="4347997" cy="676687"/>
            <a:chOff x="0" y="0"/>
            <a:chExt cx="1145152" cy="178222"/>
          </a:xfrm>
        </p:grpSpPr>
        <p:sp>
          <p:nvSpPr>
            <p:cNvPr name="Freeform 36" id="36"/>
            <p:cNvSpPr/>
            <p:nvPr/>
          </p:nvSpPr>
          <p:spPr>
            <a:xfrm flipH="false" flipV="false" rot="0">
              <a:off x="0" y="0"/>
              <a:ext cx="1145152" cy="178222"/>
            </a:xfrm>
            <a:custGeom>
              <a:avLst/>
              <a:gdLst/>
              <a:ahLst/>
              <a:cxnLst/>
              <a:rect r="r" b="b" t="t" l="l"/>
              <a:pathLst>
                <a:path h="178222" w="1145152">
                  <a:moveTo>
                    <a:pt x="89111" y="0"/>
                  </a:moveTo>
                  <a:lnTo>
                    <a:pt x="1056041" y="0"/>
                  </a:lnTo>
                  <a:cubicBezTo>
                    <a:pt x="1105255" y="0"/>
                    <a:pt x="1145152" y="39896"/>
                    <a:pt x="1145152" y="89111"/>
                  </a:cubicBezTo>
                  <a:lnTo>
                    <a:pt x="1145152" y="89111"/>
                  </a:lnTo>
                  <a:cubicBezTo>
                    <a:pt x="1145152" y="138326"/>
                    <a:pt x="1105255" y="178222"/>
                    <a:pt x="1056041" y="178222"/>
                  </a:cubicBezTo>
                  <a:lnTo>
                    <a:pt x="89111" y="178222"/>
                  </a:lnTo>
                  <a:cubicBezTo>
                    <a:pt x="39896" y="178222"/>
                    <a:pt x="0" y="138326"/>
                    <a:pt x="0" y="89111"/>
                  </a:cubicBezTo>
                  <a:lnTo>
                    <a:pt x="0" y="89111"/>
                  </a:lnTo>
                  <a:cubicBezTo>
                    <a:pt x="0" y="39896"/>
                    <a:pt x="39896" y="0"/>
                    <a:pt x="89111" y="0"/>
                  </a:cubicBezTo>
                  <a:close/>
                </a:path>
              </a:pathLst>
            </a:custGeom>
            <a:solidFill>
              <a:srgbClr val="366994"/>
            </a:solidFill>
          </p:spPr>
        </p:sp>
        <p:sp>
          <p:nvSpPr>
            <p:cNvPr name="TextBox 37" id="37"/>
            <p:cNvSpPr txBox="true"/>
            <p:nvPr/>
          </p:nvSpPr>
          <p:spPr>
            <a:xfrm>
              <a:off x="0" y="38100"/>
              <a:ext cx="1145152" cy="140122"/>
            </a:xfrm>
            <a:prstGeom prst="rect">
              <a:avLst/>
            </a:prstGeom>
          </p:spPr>
          <p:txBody>
            <a:bodyPr anchor="ctr" rtlCol="false" tIns="50800" lIns="50800" bIns="50800" rIns="50800"/>
            <a:lstStyle/>
            <a:p>
              <a:pPr algn="ctr">
                <a:lnSpc>
                  <a:spcPts val="1732"/>
                </a:lnSpc>
              </a:pPr>
              <a:r>
                <a:rPr lang="en-US" sz="1786">
                  <a:solidFill>
                    <a:srgbClr val="FFFFFF"/>
                  </a:solidFill>
                  <a:latin typeface="DM Sans"/>
                  <a:ea typeface="DM Sans"/>
                  <a:cs typeface="DM Sans"/>
                  <a:sym typeface="DM Sans"/>
                </a:rPr>
                <a:t>Trouvez les points dans un rayon ε du point choisi</a:t>
              </a:r>
            </a:p>
          </p:txBody>
        </p:sp>
      </p:grpSp>
      <p:grpSp>
        <p:nvGrpSpPr>
          <p:cNvPr name="Group 38" id="38"/>
          <p:cNvGrpSpPr/>
          <p:nvPr/>
        </p:nvGrpSpPr>
        <p:grpSpPr>
          <a:xfrm rot="0">
            <a:off x="6890326" y="7545701"/>
            <a:ext cx="4347997" cy="676687"/>
            <a:chOff x="0" y="0"/>
            <a:chExt cx="1145152" cy="178222"/>
          </a:xfrm>
        </p:grpSpPr>
        <p:sp>
          <p:nvSpPr>
            <p:cNvPr name="Freeform 39" id="39"/>
            <p:cNvSpPr/>
            <p:nvPr/>
          </p:nvSpPr>
          <p:spPr>
            <a:xfrm flipH="false" flipV="false" rot="0">
              <a:off x="0" y="0"/>
              <a:ext cx="1145152" cy="178222"/>
            </a:xfrm>
            <a:custGeom>
              <a:avLst/>
              <a:gdLst/>
              <a:ahLst/>
              <a:cxnLst/>
              <a:rect r="r" b="b" t="t" l="l"/>
              <a:pathLst>
                <a:path h="178222" w="1145152">
                  <a:moveTo>
                    <a:pt x="89111" y="0"/>
                  </a:moveTo>
                  <a:lnTo>
                    <a:pt x="1056041" y="0"/>
                  </a:lnTo>
                  <a:cubicBezTo>
                    <a:pt x="1105255" y="0"/>
                    <a:pt x="1145152" y="39896"/>
                    <a:pt x="1145152" y="89111"/>
                  </a:cubicBezTo>
                  <a:lnTo>
                    <a:pt x="1145152" y="89111"/>
                  </a:lnTo>
                  <a:cubicBezTo>
                    <a:pt x="1145152" y="138326"/>
                    <a:pt x="1105255" y="178222"/>
                    <a:pt x="1056041" y="178222"/>
                  </a:cubicBezTo>
                  <a:lnTo>
                    <a:pt x="89111" y="178222"/>
                  </a:lnTo>
                  <a:cubicBezTo>
                    <a:pt x="39896" y="178222"/>
                    <a:pt x="0" y="138326"/>
                    <a:pt x="0" y="89111"/>
                  </a:cubicBezTo>
                  <a:lnTo>
                    <a:pt x="0" y="89111"/>
                  </a:lnTo>
                  <a:cubicBezTo>
                    <a:pt x="0" y="39896"/>
                    <a:pt x="39896" y="0"/>
                    <a:pt x="89111" y="0"/>
                  </a:cubicBezTo>
                  <a:close/>
                </a:path>
              </a:pathLst>
            </a:custGeom>
            <a:solidFill>
              <a:srgbClr val="366994"/>
            </a:solidFill>
          </p:spPr>
        </p:sp>
        <p:sp>
          <p:nvSpPr>
            <p:cNvPr name="TextBox 40" id="40"/>
            <p:cNvSpPr txBox="true"/>
            <p:nvPr/>
          </p:nvSpPr>
          <p:spPr>
            <a:xfrm>
              <a:off x="0" y="38100"/>
              <a:ext cx="1145152" cy="140122"/>
            </a:xfrm>
            <a:prstGeom prst="rect">
              <a:avLst/>
            </a:prstGeom>
          </p:spPr>
          <p:txBody>
            <a:bodyPr anchor="ctr" rtlCol="false" tIns="50800" lIns="50800" bIns="50800" rIns="50800"/>
            <a:lstStyle/>
            <a:p>
              <a:pPr algn="ctr">
                <a:lnSpc>
                  <a:spcPts val="1732"/>
                </a:lnSpc>
              </a:pPr>
              <a:r>
                <a:rPr lang="en-US" sz="1786">
                  <a:solidFill>
                    <a:srgbClr val="FFFFFF"/>
                  </a:solidFill>
                  <a:latin typeface="DM Sans"/>
                  <a:ea typeface="DM Sans"/>
                  <a:cs typeface="DM Sans"/>
                  <a:sym typeface="DM Sans"/>
                </a:rPr>
                <a:t>le point est considéré comme un "point central"</a:t>
              </a:r>
            </a:p>
          </p:txBody>
        </p:sp>
      </p:grpSp>
      <p:sp>
        <p:nvSpPr>
          <p:cNvPr name="AutoShape 41" id="41"/>
          <p:cNvSpPr/>
          <p:nvPr/>
        </p:nvSpPr>
        <p:spPr>
          <a:xfrm>
            <a:off x="9064325" y="2967637"/>
            <a:ext cx="0" cy="633480"/>
          </a:xfrm>
          <a:prstGeom prst="line">
            <a:avLst/>
          </a:prstGeom>
          <a:ln cap="flat" w="38100">
            <a:solidFill>
              <a:srgbClr val="000000"/>
            </a:solidFill>
            <a:prstDash val="sysDot"/>
            <a:headEnd type="none" len="sm" w="sm"/>
            <a:tailEnd type="arrow" len="sm" w="med"/>
          </a:ln>
        </p:spPr>
      </p:sp>
      <p:sp>
        <p:nvSpPr>
          <p:cNvPr name="AutoShape 42" id="42"/>
          <p:cNvSpPr/>
          <p:nvPr/>
        </p:nvSpPr>
        <p:spPr>
          <a:xfrm>
            <a:off x="9064325" y="4277803"/>
            <a:ext cx="0" cy="638175"/>
          </a:xfrm>
          <a:prstGeom prst="line">
            <a:avLst/>
          </a:prstGeom>
          <a:ln cap="flat" w="38100">
            <a:solidFill>
              <a:srgbClr val="000000"/>
            </a:solidFill>
            <a:prstDash val="sysDot"/>
            <a:headEnd type="none" len="sm" w="sm"/>
            <a:tailEnd type="arrow" len="sm" w="med"/>
          </a:ln>
        </p:spPr>
      </p:sp>
      <p:grpSp>
        <p:nvGrpSpPr>
          <p:cNvPr name="Group 43" id="43"/>
          <p:cNvGrpSpPr/>
          <p:nvPr/>
        </p:nvGrpSpPr>
        <p:grpSpPr>
          <a:xfrm rot="0">
            <a:off x="6890326" y="8860563"/>
            <a:ext cx="4347997" cy="531087"/>
            <a:chOff x="0" y="0"/>
            <a:chExt cx="1145152" cy="139875"/>
          </a:xfrm>
        </p:grpSpPr>
        <p:sp>
          <p:nvSpPr>
            <p:cNvPr name="Freeform 44" id="44"/>
            <p:cNvSpPr/>
            <p:nvPr/>
          </p:nvSpPr>
          <p:spPr>
            <a:xfrm flipH="false" flipV="false" rot="0">
              <a:off x="0" y="0"/>
              <a:ext cx="1145152" cy="139875"/>
            </a:xfrm>
            <a:custGeom>
              <a:avLst/>
              <a:gdLst/>
              <a:ahLst/>
              <a:cxnLst/>
              <a:rect r="r" b="b" t="t" l="l"/>
              <a:pathLst>
                <a:path h="139875" w="1145152">
                  <a:moveTo>
                    <a:pt x="69937" y="0"/>
                  </a:moveTo>
                  <a:lnTo>
                    <a:pt x="1075214" y="0"/>
                  </a:lnTo>
                  <a:cubicBezTo>
                    <a:pt x="1113840" y="0"/>
                    <a:pt x="1145152" y="31312"/>
                    <a:pt x="1145152" y="69937"/>
                  </a:cubicBezTo>
                  <a:lnTo>
                    <a:pt x="1145152" y="69937"/>
                  </a:lnTo>
                  <a:cubicBezTo>
                    <a:pt x="1145152" y="108563"/>
                    <a:pt x="1113840" y="139875"/>
                    <a:pt x="1075214" y="139875"/>
                  </a:cubicBezTo>
                  <a:lnTo>
                    <a:pt x="69937" y="139875"/>
                  </a:lnTo>
                  <a:cubicBezTo>
                    <a:pt x="31312" y="139875"/>
                    <a:pt x="0" y="108563"/>
                    <a:pt x="0" y="69937"/>
                  </a:cubicBezTo>
                  <a:lnTo>
                    <a:pt x="0" y="69937"/>
                  </a:lnTo>
                  <a:cubicBezTo>
                    <a:pt x="0" y="31312"/>
                    <a:pt x="31312" y="0"/>
                    <a:pt x="69937" y="0"/>
                  </a:cubicBezTo>
                  <a:close/>
                </a:path>
              </a:pathLst>
            </a:custGeom>
            <a:solidFill>
              <a:srgbClr val="366994"/>
            </a:solidFill>
          </p:spPr>
        </p:sp>
        <p:sp>
          <p:nvSpPr>
            <p:cNvPr name="TextBox 45" id="45"/>
            <p:cNvSpPr txBox="true"/>
            <p:nvPr/>
          </p:nvSpPr>
          <p:spPr>
            <a:xfrm>
              <a:off x="0" y="38100"/>
              <a:ext cx="1145152" cy="101775"/>
            </a:xfrm>
            <a:prstGeom prst="rect">
              <a:avLst/>
            </a:prstGeom>
          </p:spPr>
          <p:txBody>
            <a:bodyPr anchor="ctr" rtlCol="false" tIns="50800" lIns="50800" bIns="50800" rIns="50800"/>
            <a:lstStyle/>
            <a:p>
              <a:pPr algn="ctr">
                <a:lnSpc>
                  <a:spcPts val="1732"/>
                </a:lnSpc>
              </a:pPr>
              <a:r>
                <a:rPr lang="en-US" sz="1786">
                  <a:solidFill>
                    <a:srgbClr val="FFFFFF"/>
                  </a:solidFill>
                  <a:latin typeface="DM Sans"/>
                  <a:ea typeface="DM Sans"/>
                  <a:cs typeface="DM Sans"/>
                  <a:sym typeface="DM Sans"/>
                </a:rPr>
                <a:t>Créer un cluster</a:t>
              </a:r>
            </a:p>
          </p:txBody>
        </p:sp>
      </p:grpSp>
      <p:sp>
        <p:nvSpPr>
          <p:cNvPr name="AutoShape 46" id="46"/>
          <p:cNvSpPr/>
          <p:nvPr/>
        </p:nvSpPr>
        <p:spPr>
          <a:xfrm>
            <a:off x="9064325" y="8222388"/>
            <a:ext cx="0" cy="638175"/>
          </a:xfrm>
          <a:prstGeom prst="line">
            <a:avLst/>
          </a:prstGeom>
          <a:ln cap="flat" w="38100">
            <a:solidFill>
              <a:srgbClr val="000000"/>
            </a:solidFill>
            <a:prstDash val="sysDot"/>
            <a:headEnd type="none" len="sm" w="sm"/>
            <a:tailEnd type="arrow" len="sm" w="med"/>
          </a:ln>
        </p:spPr>
      </p:sp>
      <p:grpSp>
        <p:nvGrpSpPr>
          <p:cNvPr name="Group 47" id="47"/>
          <p:cNvGrpSpPr/>
          <p:nvPr/>
        </p:nvGrpSpPr>
        <p:grpSpPr>
          <a:xfrm rot="0">
            <a:off x="6890326" y="6230840"/>
            <a:ext cx="4347997" cy="676687"/>
            <a:chOff x="0" y="0"/>
            <a:chExt cx="1145152" cy="178222"/>
          </a:xfrm>
        </p:grpSpPr>
        <p:sp>
          <p:nvSpPr>
            <p:cNvPr name="Freeform 48" id="48"/>
            <p:cNvSpPr/>
            <p:nvPr/>
          </p:nvSpPr>
          <p:spPr>
            <a:xfrm flipH="false" flipV="false" rot="0">
              <a:off x="0" y="0"/>
              <a:ext cx="1145152" cy="178222"/>
            </a:xfrm>
            <a:custGeom>
              <a:avLst/>
              <a:gdLst/>
              <a:ahLst/>
              <a:cxnLst/>
              <a:rect r="r" b="b" t="t" l="l"/>
              <a:pathLst>
                <a:path h="178222" w="1145152">
                  <a:moveTo>
                    <a:pt x="89111" y="0"/>
                  </a:moveTo>
                  <a:lnTo>
                    <a:pt x="1056041" y="0"/>
                  </a:lnTo>
                  <a:cubicBezTo>
                    <a:pt x="1105255" y="0"/>
                    <a:pt x="1145152" y="39896"/>
                    <a:pt x="1145152" y="89111"/>
                  </a:cubicBezTo>
                  <a:lnTo>
                    <a:pt x="1145152" y="89111"/>
                  </a:lnTo>
                  <a:cubicBezTo>
                    <a:pt x="1145152" y="138326"/>
                    <a:pt x="1105255" y="178222"/>
                    <a:pt x="1056041" y="178222"/>
                  </a:cubicBezTo>
                  <a:lnTo>
                    <a:pt x="89111" y="178222"/>
                  </a:lnTo>
                  <a:cubicBezTo>
                    <a:pt x="39896" y="178222"/>
                    <a:pt x="0" y="138326"/>
                    <a:pt x="0" y="89111"/>
                  </a:cubicBezTo>
                  <a:lnTo>
                    <a:pt x="0" y="89111"/>
                  </a:lnTo>
                  <a:cubicBezTo>
                    <a:pt x="0" y="39896"/>
                    <a:pt x="39896" y="0"/>
                    <a:pt x="89111" y="0"/>
                  </a:cubicBezTo>
                  <a:close/>
                </a:path>
              </a:pathLst>
            </a:custGeom>
            <a:solidFill>
              <a:srgbClr val="366994"/>
            </a:solidFill>
          </p:spPr>
        </p:sp>
        <p:sp>
          <p:nvSpPr>
            <p:cNvPr name="TextBox 49" id="49"/>
            <p:cNvSpPr txBox="true"/>
            <p:nvPr/>
          </p:nvSpPr>
          <p:spPr>
            <a:xfrm>
              <a:off x="0" y="38100"/>
              <a:ext cx="1145152" cy="140122"/>
            </a:xfrm>
            <a:prstGeom prst="rect">
              <a:avLst/>
            </a:prstGeom>
          </p:spPr>
          <p:txBody>
            <a:bodyPr anchor="ctr" rtlCol="false" tIns="50800" lIns="50800" bIns="50800" rIns="50800"/>
            <a:lstStyle/>
            <a:p>
              <a:pPr algn="ctr">
                <a:lnSpc>
                  <a:spcPts val="1732"/>
                </a:lnSpc>
              </a:pPr>
              <a:r>
                <a:rPr lang="en-US" sz="1786">
                  <a:solidFill>
                    <a:srgbClr val="FFFFFF"/>
                  </a:solidFill>
                  <a:latin typeface="DM Sans"/>
                  <a:ea typeface="DM Sans"/>
                  <a:cs typeface="DM Sans"/>
                  <a:sym typeface="DM Sans"/>
                </a:rPr>
                <a:t>Vérification de la densité</a:t>
              </a:r>
            </a:p>
          </p:txBody>
        </p:sp>
      </p:grpSp>
      <p:sp>
        <p:nvSpPr>
          <p:cNvPr name="AutoShape 50" id="50"/>
          <p:cNvSpPr/>
          <p:nvPr/>
        </p:nvSpPr>
        <p:spPr>
          <a:xfrm>
            <a:off x="9064325" y="5592665"/>
            <a:ext cx="0" cy="638175"/>
          </a:xfrm>
          <a:prstGeom prst="line">
            <a:avLst/>
          </a:prstGeom>
          <a:ln cap="flat" w="38100">
            <a:solidFill>
              <a:srgbClr val="000000"/>
            </a:solidFill>
            <a:prstDash val="sysDot"/>
            <a:headEnd type="none" len="sm" w="sm"/>
            <a:tailEnd type="arrow" len="sm" w="med"/>
          </a:ln>
        </p:spPr>
      </p:sp>
      <p:sp>
        <p:nvSpPr>
          <p:cNvPr name="AutoShape 51" id="51"/>
          <p:cNvSpPr/>
          <p:nvPr/>
        </p:nvSpPr>
        <p:spPr>
          <a:xfrm>
            <a:off x="9064325" y="6907526"/>
            <a:ext cx="0" cy="638175"/>
          </a:xfrm>
          <a:prstGeom prst="line">
            <a:avLst/>
          </a:prstGeom>
          <a:ln cap="flat" w="38100">
            <a:solidFill>
              <a:srgbClr val="000000"/>
            </a:solidFill>
            <a:prstDash val="sysDot"/>
            <a:headEnd type="none" len="sm" w="sm"/>
            <a:tailEnd type="arrow" len="sm" w="med"/>
          </a:ln>
        </p:spPr>
      </p:sp>
      <p:sp>
        <p:nvSpPr>
          <p:cNvPr name="Freeform 52" id="52"/>
          <p:cNvSpPr/>
          <p:nvPr/>
        </p:nvSpPr>
        <p:spPr>
          <a:xfrm flipH="false" flipV="false" rot="0">
            <a:off x="361912" y="3675402"/>
            <a:ext cx="4100252" cy="3454785"/>
          </a:xfrm>
          <a:custGeom>
            <a:avLst/>
            <a:gdLst/>
            <a:ahLst/>
            <a:cxnLst/>
            <a:rect r="r" b="b" t="t" l="l"/>
            <a:pathLst>
              <a:path h="3454785" w="4100252">
                <a:moveTo>
                  <a:pt x="0" y="0"/>
                </a:moveTo>
                <a:lnTo>
                  <a:pt x="4100252" y="0"/>
                </a:lnTo>
                <a:lnTo>
                  <a:pt x="4100252" y="3454785"/>
                </a:lnTo>
                <a:lnTo>
                  <a:pt x="0" y="3454785"/>
                </a:lnTo>
                <a:lnTo>
                  <a:pt x="0" y="0"/>
                </a:lnTo>
                <a:close/>
              </a:path>
            </a:pathLst>
          </a:custGeom>
          <a:blipFill>
            <a:blip r:embed="rId4"/>
            <a:stretch>
              <a:fillRect l="0" t="0" r="0" b="0"/>
            </a:stretch>
          </a:blipFill>
        </p:spPr>
      </p:sp>
      <p:sp>
        <p:nvSpPr>
          <p:cNvPr name="Freeform 53" id="53"/>
          <p:cNvSpPr/>
          <p:nvPr/>
        </p:nvSpPr>
        <p:spPr>
          <a:xfrm flipH="false" flipV="false" rot="0">
            <a:off x="13666633" y="3675402"/>
            <a:ext cx="4057221" cy="3454785"/>
          </a:xfrm>
          <a:custGeom>
            <a:avLst/>
            <a:gdLst/>
            <a:ahLst/>
            <a:cxnLst/>
            <a:rect r="r" b="b" t="t" l="l"/>
            <a:pathLst>
              <a:path h="3454785" w="4057221">
                <a:moveTo>
                  <a:pt x="0" y="0"/>
                </a:moveTo>
                <a:lnTo>
                  <a:pt x="4057221" y="0"/>
                </a:lnTo>
                <a:lnTo>
                  <a:pt x="4057221" y="3454785"/>
                </a:lnTo>
                <a:lnTo>
                  <a:pt x="0" y="3454785"/>
                </a:lnTo>
                <a:lnTo>
                  <a:pt x="0" y="0"/>
                </a:lnTo>
                <a:close/>
              </a:path>
            </a:pathLst>
          </a:custGeom>
          <a:blipFill>
            <a:blip r:embed="rId5"/>
            <a:stretch>
              <a:fillRect l="0" t="0" r="0" b="0"/>
            </a:stretch>
          </a:blipFill>
        </p:spPr>
      </p:sp>
      <p:sp>
        <p:nvSpPr>
          <p:cNvPr name="TextBox 54" id="54"/>
          <p:cNvSpPr txBox="true"/>
          <p:nvPr/>
        </p:nvSpPr>
        <p:spPr>
          <a:xfrm rot="0">
            <a:off x="3639401" y="920597"/>
            <a:ext cx="11009198" cy="865640"/>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Fonctionnement de l’algorithme DBSCAN</a:t>
            </a:r>
          </a:p>
        </p:txBody>
      </p:sp>
    </p:spTree>
  </p:cSld>
  <p:clrMapOvr>
    <a:masterClrMapping/>
  </p:clrMapOvr>
  <p:transition spd="fast">
    <p:wipe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75241" y="2762452"/>
            <a:ext cx="7915830" cy="4990696"/>
          </a:xfrm>
          <a:prstGeom prst="rect">
            <a:avLst/>
          </a:prstGeom>
        </p:spPr>
        <p:txBody>
          <a:bodyPr anchor="t" rtlCol="false" tIns="0" lIns="0" bIns="0" rIns="0">
            <a:spAutoFit/>
          </a:bodyPr>
          <a:lstStyle/>
          <a:p>
            <a:pPr algn="l" marL="0" indent="0" lvl="0">
              <a:lnSpc>
                <a:spcPts val="12973"/>
              </a:lnSpc>
            </a:pPr>
            <a:r>
              <a:rPr lang="en-US" b="true" sz="12845">
                <a:solidFill>
                  <a:srgbClr val="000000"/>
                </a:solidFill>
                <a:latin typeface="Bebas Neue Bold"/>
                <a:ea typeface="Bebas Neue Bold"/>
                <a:cs typeface="Bebas Neue Bold"/>
                <a:sym typeface="Bebas Neue Bold"/>
              </a:rPr>
              <a:t>Outils et bibliothèques utilisés</a:t>
            </a:r>
          </a:p>
        </p:txBody>
      </p:sp>
      <p:sp>
        <p:nvSpPr>
          <p:cNvPr name="Freeform 6" id="6"/>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wipe dir="u"/>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13</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2"/>
            <a:stretch>
              <a:fillRect l="0" t="0" r="0" b="0"/>
            </a:stretch>
          </a:blipFill>
        </p:spPr>
      </p:sp>
      <p:sp>
        <p:nvSpPr>
          <p:cNvPr name="Freeform 19" id="19"/>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3"/>
            <a:stretch>
              <a:fillRect l="0" t="0" r="0" b="0"/>
            </a:stretch>
          </a:blipFill>
        </p:spPr>
      </p:sp>
      <p:sp>
        <p:nvSpPr>
          <p:cNvPr name="Freeform 20" id="20"/>
          <p:cNvSpPr/>
          <p:nvPr/>
        </p:nvSpPr>
        <p:spPr>
          <a:xfrm flipH="false" flipV="false" rot="0">
            <a:off x="442861" y="3203648"/>
            <a:ext cx="4623253" cy="2311627"/>
          </a:xfrm>
          <a:custGeom>
            <a:avLst/>
            <a:gdLst/>
            <a:ahLst/>
            <a:cxnLst/>
            <a:rect r="r" b="b" t="t" l="l"/>
            <a:pathLst>
              <a:path h="2311627" w="4623253">
                <a:moveTo>
                  <a:pt x="0" y="0"/>
                </a:moveTo>
                <a:lnTo>
                  <a:pt x="4623253" y="0"/>
                </a:lnTo>
                <a:lnTo>
                  <a:pt x="4623253" y="2311627"/>
                </a:lnTo>
                <a:lnTo>
                  <a:pt x="0" y="2311627"/>
                </a:lnTo>
                <a:lnTo>
                  <a:pt x="0" y="0"/>
                </a:lnTo>
                <a:close/>
              </a:path>
            </a:pathLst>
          </a:custGeom>
          <a:blipFill>
            <a:blip r:embed="rId4"/>
            <a:stretch>
              <a:fillRect l="0" t="0" r="0" b="0"/>
            </a:stretch>
          </a:blipFill>
        </p:spPr>
      </p:sp>
      <p:sp>
        <p:nvSpPr>
          <p:cNvPr name="Freeform 21" id="21"/>
          <p:cNvSpPr/>
          <p:nvPr/>
        </p:nvSpPr>
        <p:spPr>
          <a:xfrm flipH="false" flipV="false" rot="0">
            <a:off x="6290530" y="2909734"/>
            <a:ext cx="2492094" cy="2899455"/>
          </a:xfrm>
          <a:custGeom>
            <a:avLst/>
            <a:gdLst/>
            <a:ahLst/>
            <a:cxnLst/>
            <a:rect r="r" b="b" t="t" l="l"/>
            <a:pathLst>
              <a:path h="2899455" w="2492094">
                <a:moveTo>
                  <a:pt x="0" y="0"/>
                </a:moveTo>
                <a:lnTo>
                  <a:pt x="2492094" y="0"/>
                </a:lnTo>
                <a:lnTo>
                  <a:pt x="2492094" y="2899455"/>
                </a:lnTo>
                <a:lnTo>
                  <a:pt x="0" y="2899455"/>
                </a:lnTo>
                <a:lnTo>
                  <a:pt x="0" y="0"/>
                </a:lnTo>
                <a:close/>
              </a:path>
            </a:pathLst>
          </a:custGeom>
          <a:blipFill>
            <a:blip r:embed="rId5"/>
            <a:stretch>
              <a:fillRect l="0" t="0" r="0" b="0"/>
            </a:stretch>
          </a:blipFill>
        </p:spPr>
      </p:sp>
      <p:sp>
        <p:nvSpPr>
          <p:cNvPr name="Freeform 22" id="22"/>
          <p:cNvSpPr/>
          <p:nvPr/>
        </p:nvSpPr>
        <p:spPr>
          <a:xfrm flipH="false" flipV="false" rot="0">
            <a:off x="10553555" y="2909734"/>
            <a:ext cx="2899455" cy="2899455"/>
          </a:xfrm>
          <a:custGeom>
            <a:avLst/>
            <a:gdLst/>
            <a:ahLst/>
            <a:cxnLst/>
            <a:rect r="r" b="b" t="t" l="l"/>
            <a:pathLst>
              <a:path h="2899455" w="2899455">
                <a:moveTo>
                  <a:pt x="0" y="0"/>
                </a:moveTo>
                <a:lnTo>
                  <a:pt x="2899455" y="0"/>
                </a:lnTo>
                <a:lnTo>
                  <a:pt x="2899455" y="2899455"/>
                </a:lnTo>
                <a:lnTo>
                  <a:pt x="0" y="2899455"/>
                </a:lnTo>
                <a:lnTo>
                  <a:pt x="0" y="0"/>
                </a:lnTo>
                <a:close/>
              </a:path>
            </a:pathLst>
          </a:custGeom>
          <a:blipFill>
            <a:blip r:embed="rId6"/>
            <a:stretch>
              <a:fillRect l="0" t="0" r="0" b="0"/>
            </a:stretch>
          </a:blipFill>
        </p:spPr>
      </p:sp>
      <p:sp>
        <p:nvSpPr>
          <p:cNvPr name="Freeform 23" id="23"/>
          <p:cNvSpPr/>
          <p:nvPr/>
        </p:nvSpPr>
        <p:spPr>
          <a:xfrm flipH="false" flipV="false" rot="0">
            <a:off x="14739345" y="2909734"/>
            <a:ext cx="2915357" cy="2899455"/>
          </a:xfrm>
          <a:custGeom>
            <a:avLst/>
            <a:gdLst/>
            <a:ahLst/>
            <a:cxnLst/>
            <a:rect r="r" b="b" t="t" l="l"/>
            <a:pathLst>
              <a:path h="2899455" w="2915357">
                <a:moveTo>
                  <a:pt x="0" y="0"/>
                </a:moveTo>
                <a:lnTo>
                  <a:pt x="2915357" y="0"/>
                </a:lnTo>
                <a:lnTo>
                  <a:pt x="2915357" y="2899455"/>
                </a:lnTo>
                <a:lnTo>
                  <a:pt x="0" y="28994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4656140" y="920597"/>
            <a:ext cx="8975721" cy="865640"/>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Outils et Langages Utilisés</a:t>
            </a:r>
          </a:p>
        </p:txBody>
      </p:sp>
      <p:grpSp>
        <p:nvGrpSpPr>
          <p:cNvPr name="Group 25" id="25"/>
          <p:cNvGrpSpPr/>
          <p:nvPr/>
        </p:nvGrpSpPr>
        <p:grpSpPr>
          <a:xfrm rot="0">
            <a:off x="913759" y="6622069"/>
            <a:ext cx="3451574" cy="845380"/>
            <a:chOff x="0" y="0"/>
            <a:chExt cx="909057" cy="222651"/>
          </a:xfrm>
        </p:grpSpPr>
        <p:sp>
          <p:nvSpPr>
            <p:cNvPr name="Freeform 26" id="26"/>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27" id="27"/>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8" id="28"/>
          <p:cNvSpPr txBox="true"/>
          <p:nvPr/>
        </p:nvSpPr>
        <p:spPr>
          <a:xfrm rot="0">
            <a:off x="1310730" y="6888295"/>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Anaconda</a:t>
            </a:r>
          </a:p>
        </p:txBody>
      </p:sp>
      <p:grpSp>
        <p:nvGrpSpPr>
          <p:cNvPr name="Group 29" id="29"/>
          <p:cNvGrpSpPr/>
          <p:nvPr/>
        </p:nvGrpSpPr>
        <p:grpSpPr>
          <a:xfrm rot="0">
            <a:off x="5810790" y="6691973"/>
            <a:ext cx="3451574" cy="845380"/>
            <a:chOff x="0" y="0"/>
            <a:chExt cx="909057" cy="222651"/>
          </a:xfrm>
        </p:grpSpPr>
        <p:sp>
          <p:nvSpPr>
            <p:cNvPr name="Freeform 30" id="30"/>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31" id="31"/>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2" id="32"/>
          <p:cNvSpPr txBox="true"/>
          <p:nvPr/>
        </p:nvSpPr>
        <p:spPr>
          <a:xfrm rot="0">
            <a:off x="6207761" y="6958199"/>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Jupyter</a:t>
            </a:r>
          </a:p>
        </p:txBody>
      </p:sp>
      <p:grpSp>
        <p:nvGrpSpPr>
          <p:cNvPr name="Group 33" id="33"/>
          <p:cNvGrpSpPr/>
          <p:nvPr/>
        </p:nvGrpSpPr>
        <p:grpSpPr>
          <a:xfrm rot="0">
            <a:off x="10277495" y="6691973"/>
            <a:ext cx="3451574" cy="845380"/>
            <a:chOff x="0" y="0"/>
            <a:chExt cx="909057" cy="222651"/>
          </a:xfrm>
        </p:grpSpPr>
        <p:sp>
          <p:nvSpPr>
            <p:cNvPr name="Freeform 34" id="34"/>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35" id="35"/>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6" id="36"/>
          <p:cNvSpPr txBox="true"/>
          <p:nvPr/>
        </p:nvSpPr>
        <p:spPr>
          <a:xfrm rot="0">
            <a:off x="10674466" y="6958199"/>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Github</a:t>
            </a:r>
          </a:p>
        </p:txBody>
      </p:sp>
      <p:grpSp>
        <p:nvGrpSpPr>
          <p:cNvPr name="Group 37" id="37"/>
          <p:cNvGrpSpPr/>
          <p:nvPr/>
        </p:nvGrpSpPr>
        <p:grpSpPr>
          <a:xfrm rot="0">
            <a:off x="14601893" y="6622069"/>
            <a:ext cx="3451574" cy="845380"/>
            <a:chOff x="0" y="0"/>
            <a:chExt cx="909057" cy="222651"/>
          </a:xfrm>
        </p:grpSpPr>
        <p:sp>
          <p:nvSpPr>
            <p:cNvPr name="Freeform 38" id="38"/>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39" id="39"/>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40" id="40"/>
          <p:cNvSpPr txBox="true"/>
          <p:nvPr/>
        </p:nvSpPr>
        <p:spPr>
          <a:xfrm rot="0">
            <a:off x="14998864" y="6888295"/>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Python</a:t>
            </a:r>
          </a:p>
        </p:txBody>
      </p:sp>
    </p:spTree>
  </p:cSld>
  <p:clrMapOvr>
    <a:masterClrMapping/>
  </p:clrMapOvr>
  <p:transition spd="fast">
    <p:wipe dir="u"/>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14</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2"/>
            <a:stretch>
              <a:fillRect l="0" t="0" r="0" b="0"/>
            </a:stretch>
          </a:blipFill>
        </p:spPr>
      </p:sp>
      <p:sp>
        <p:nvSpPr>
          <p:cNvPr name="Freeform 19" id="19"/>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3"/>
            <a:stretch>
              <a:fillRect l="0" t="0" r="0" b="0"/>
            </a:stretch>
          </a:blipFill>
        </p:spPr>
      </p:sp>
      <p:sp>
        <p:nvSpPr>
          <p:cNvPr name="Freeform 20" id="20"/>
          <p:cNvSpPr/>
          <p:nvPr/>
        </p:nvSpPr>
        <p:spPr>
          <a:xfrm flipH="false" flipV="false" rot="0">
            <a:off x="11483824" y="5293209"/>
            <a:ext cx="5523715" cy="1586948"/>
          </a:xfrm>
          <a:custGeom>
            <a:avLst/>
            <a:gdLst/>
            <a:ahLst/>
            <a:cxnLst/>
            <a:rect r="r" b="b" t="t" l="l"/>
            <a:pathLst>
              <a:path h="1586948" w="5523715">
                <a:moveTo>
                  <a:pt x="0" y="0"/>
                </a:moveTo>
                <a:lnTo>
                  <a:pt x="5523715" y="0"/>
                </a:lnTo>
                <a:lnTo>
                  <a:pt x="5523715" y="1586948"/>
                </a:lnTo>
                <a:lnTo>
                  <a:pt x="0" y="1586948"/>
                </a:lnTo>
                <a:lnTo>
                  <a:pt x="0" y="0"/>
                </a:lnTo>
                <a:close/>
              </a:path>
            </a:pathLst>
          </a:custGeom>
          <a:blipFill>
            <a:blip r:embed="rId4"/>
            <a:stretch>
              <a:fillRect l="0" t="-18943" r="-39" b="-22115"/>
            </a:stretch>
          </a:blipFill>
        </p:spPr>
      </p:sp>
      <p:sp>
        <p:nvSpPr>
          <p:cNvPr name="Freeform 21" id="21"/>
          <p:cNvSpPr/>
          <p:nvPr/>
        </p:nvSpPr>
        <p:spPr>
          <a:xfrm flipH="false" flipV="false" rot="0">
            <a:off x="263358" y="4671880"/>
            <a:ext cx="5432079" cy="1821342"/>
          </a:xfrm>
          <a:custGeom>
            <a:avLst/>
            <a:gdLst/>
            <a:ahLst/>
            <a:cxnLst/>
            <a:rect r="r" b="b" t="t" l="l"/>
            <a:pathLst>
              <a:path h="1821342" w="5432079">
                <a:moveTo>
                  <a:pt x="0" y="0"/>
                </a:moveTo>
                <a:lnTo>
                  <a:pt x="5432079" y="0"/>
                </a:lnTo>
                <a:lnTo>
                  <a:pt x="5432079" y="1821342"/>
                </a:lnTo>
                <a:lnTo>
                  <a:pt x="0" y="1821342"/>
                </a:lnTo>
                <a:lnTo>
                  <a:pt x="0" y="0"/>
                </a:lnTo>
                <a:close/>
              </a:path>
            </a:pathLst>
          </a:custGeom>
          <a:blipFill>
            <a:blip r:embed="rId5"/>
            <a:stretch>
              <a:fillRect l="0" t="-17718" r="-1855" b="-18982"/>
            </a:stretch>
          </a:blipFill>
        </p:spPr>
      </p:sp>
      <p:sp>
        <p:nvSpPr>
          <p:cNvPr name="Freeform 22" id="22"/>
          <p:cNvSpPr/>
          <p:nvPr/>
        </p:nvSpPr>
        <p:spPr>
          <a:xfrm flipH="false" flipV="false" rot="0">
            <a:off x="5037116" y="6264468"/>
            <a:ext cx="6446708" cy="1841917"/>
          </a:xfrm>
          <a:custGeom>
            <a:avLst/>
            <a:gdLst/>
            <a:ahLst/>
            <a:cxnLst/>
            <a:rect r="r" b="b" t="t" l="l"/>
            <a:pathLst>
              <a:path h="1841917" w="6446708">
                <a:moveTo>
                  <a:pt x="0" y="0"/>
                </a:moveTo>
                <a:lnTo>
                  <a:pt x="6446708" y="0"/>
                </a:lnTo>
                <a:lnTo>
                  <a:pt x="6446708" y="1841917"/>
                </a:lnTo>
                <a:lnTo>
                  <a:pt x="0" y="1841917"/>
                </a:lnTo>
                <a:lnTo>
                  <a:pt x="0" y="0"/>
                </a:lnTo>
                <a:close/>
              </a:path>
            </a:pathLst>
          </a:custGeom>
          <a:blipFill>
            <a:blip r:embed="rId6"/>
            <a:stretch>
              <a:fillRect l="0" t="0" r="0" b="0"/>
            </a:stretch>
          </a:blipFill>
        </p:spPr>
      </p:sp>
      <p:sp>
        <p:nvSpPr>
          <p:cNvPr name="Freeform 23" id="23"/>
          <p:cNvSpPr/>
          <p:nvPr/>
        </p:nvSpPr>
        <p:spPr>
          <a:xfrm flipH="false" flipV="false" rot="0">
            <a:off x="9790639" y="2149564"/>
            <a:ext cx="3992780" cy="2152774"/>
          </a:xfrm>
          <a:custGeom>
            <a:avLst/>
            <a:gdLst/>
            <a:ahLst/>
            <a:cxnLst/>
            <a:rect r="r" b="b" t="t" l="l"/>
            <a:pathLst>
              <a:path h="2152774" w="3992780">
                <a:moveTo>
                  <a:pt x="0" y="0"/>
                </a:moveTo>
                <a:lnTo>
                  <a:pt x="3992780" y="0"/>
                </a:lnTo>
                <a:lnTo>
                  <a:pt x="3992780" y="2152774"/>
                </a:lnTo>
                <a:lnTo>
                  <a:pt x="0" y="2152774"/>
                </a:lnTo>
                <a:lnTo>
                  <a:pt x="0" y="0"/>
                </a:lnTo>
                <a:close/>
              </a:path>
            </a:pathLst>
          </a:custGeom>
          <a:blipFill>
            <a:blip r:embed="rId7"/>
            <a:stretch>
              <a:fillRect l="0" t="0" r="0" b="0"/>
            </a:stretch>
          </a:blipFill>
        </p:spPr>
      </p:sp>
      <p:sp>
        <p:nvSpPr>
          <p:cNvPr name="Freeform 24" id="24"/>
          <p:cNvSpPr/>
          <p:nvPr/>
        </p:nvSpPr>
        <p:spPr>
          <a:xfrm flipH="false" flipV="false" rot="0">
            <a:off x="5202397" y="2024362"/>
            <a:ext cx="2792306" cy="2792306"/>
          </a:xfrm>
          <a:custGeom>
            <a:avLst/>
            <a:gdLst/>
            <a:ahLst/>
            <a:cxnLst/>
            <a:rect r="r" b="b" t="t" l="l"/>
            <a:pathLst>
              <a:path h="2792306" w="2792306">
                <a:moveTo>
                  <a:pt x="0" y="0"/>
                </a:moveTo>
                <a:lnTo>
                  <a:pt x="2792306" y="0"/>
                </a:lnTo>
                <a:lnTo>
                  <a:pt x="2792306" y="2792306"/>
                </a:lnTo>
                <a:lnTo>
                  <a:pt x="0" y="2792306"/>
                </a:lnTo>
                <a:lnTo>
                  <a:pt x="0" y="0"/>
                </a:lnTo>
                <a:close/>
              </a:path>
            </a:pathLst>
          </a:custGeom>
          <a:blipFill>
            <a:blip r:embed="rId8"/>
            <a:stretch>
              <a:fillRect l="0" t="0" r="0" b="0"/>
            </a:stretch>
          </a:blipFill>
        </p:spPr>
      </p:sp>
      <p:sp>
        <p:nvSpPr>
          <p:cNvPr name="TextBox 25" id="25"/>
          <p:cNvSpPr txBox="true"/>
          <p:nvPr/>
        </p:nvSpPr>
        <p:spPr>
          <a:xfrm rot="0">
            <a:off x="4656140" y="920597"/>
            <a:ext cx="8975721" cy="865640"/>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Bibliothèques Utilisés</a:t>
            </a:r>
          </a:p>
        </p:txBody>
      </p:sp>
      <p:grpSp>
        <p:nvGrpSpPr>
          <p:cNvPr name="Group 26" id="26"/>
          <p:cNvGrpSpPr/>
          <p:nvPr/>
        </p:nvGrpSpPr>
        <p:grpSpPr>
          <a:xfrm rot="0">
            <a:off x="913759" y="2997825"/>
            <a:ext cx="3451574" cy="845380"/>
            <a:chOff x="0" y="0"/>
            <a:chExt cx="909057" cy="222651"/>
          </a:xfrm>
        </p:grpSpPr>
        <p:sp>
          <p:nvSpPr>
            <p:cNvPr name="Freeform 27" id="27"/>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28" id="28"/>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9" id="29"/>
          <p:cNvSpPr txBox="true"/>
          <p:nvPr/>
        </p:nvSpPr>
        <p:spPr>
          <a:xfrm rot="0">
            <a:off x="1310730" y="3264051"/>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Matplotlib</a:t>
            </a:r>
          </a:p>
        </p:txBody>
      </p:sp>
      <p:grpSp>
        <p:nvGrpSpPr>
          <p:cNvPr name="Group 30" id="30"/>
          <p:cNvGrpSpPr/>
          <p:nvPr/>
        </p:nvGrpSpPr>
        <p:grpSpPr>
          <a:xfrm rot="0">
            <a:off x="1028700" y="7480232"/>
            <a:ext cx="3451574" cy="845380"/>
            <a:chOff x="0" y="0"/>
            <a:chExt cx="909057" cy="222651"/>
          </a:xfrm>
        </p:grpSpPr>
        <p:sp>
          <p:nvSpPr>
            <p:cNvPr name="Freeform 31" id="31"/>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32" id="32"/>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3" id="33"/>
          <p:cNvSpPr txBox="true"/>
          <p:nvPr/>
        </p:nvSpPr>
        <p:spPr>
          <a:xfrm rot="0">
            <a:off x="1425671" y="7746458"/>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NumPy</a:t>
            </a:r>
          </a:p>
        </p:txBody>
      </p:sp>
      <p:grpSp>
        <p:nvGrpSpPr>
          <p:cNvPr name="Group 34" id="34"/>
          <p:cNvGrpSpPr/>
          <p:nvPr/>
        </p:nvGrpSpPr>
        <p:grpSpPr>
          <a:xfrm rot="0">
            <a:off x="6843308" y="8722074"/>
            <a:ext cx="3451574" cy="845380"/>
            <a:chOff x="0" y="0"/>
            <a:chExt cx="909057" cy="222651"/>
          </a:xfrm>
        </p:grpSpPr>
        <p:sp>
          <p:nvSpPr>
            <p:cNvPr name="Freeform 35" id="35"/>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36" id="36"/>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7" id="37"/>
          <p:cNvSpPr txBox="true"/>
          <p:nvPr/>
        </p:nvSpPr>
        <p:spPr>
          <a:xfrm rot="0">
            <a:off x="7240279" y="8988300"/>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Seaborn</a:t>
            </a:r>
          </a:p>
        </p:txBody>
      </p:sp>
      <p:grpSp>
        <p:nvGrpSpPr>
          <p:cNvPr name="Group 38" id="38"/>
          <p:cNvGrpSpPr/>
          <p:nvPr/>
        </p:nvGrpSpPr>
        <p:grpSpPr>
          <a:xfrm rot="0">
            <a:off x="14245682" y="2997825"/>
            <a:ext cx="3451574" cy="845380"/>
            <a:chOff x="0" y="0"/>
            <a:chExt cx="909057" cy="222651"/>
          </a:xfrm>
        </p:grpSpPr>
        <p:sp>
          <p:nvSpPr>
            <p:cNvPr name="Freeform 39" id="39"/>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40" id="40"/>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41" id="41"/>
          <p:cNvSpPr txBox="true"/>
          <p:nvPr/>
        </p:nvSpPr>
        <p:spPr>
          <a:xfrm rot="0">
            <a:off x="14642653" y="3264051"/>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Scikit-learn</a:t>
            </a:r>
          </a:p>
        </p:txBody>
      </p:sp>
      <p:grpSp>
        <p:nvGrpSpPr>
          <p:cNvPr name="Group 42" id="42"/>
          <p:cNvGrpSpPr/>
          <p:nvPr/>
        </p:nvGrpSpPr>
        <p:grpSpPr>
          <a:xfrm rot="0">
            <a:off x="12916865" y="6888769"/>
            <a:ext cx="3451574" cy="845380"/>
            <a:chOff x="0" y="0"/>
            <a:chExt cx="909057" cy="222651"/>
          </a:xfrm>
        </p:grpSpPr>
        <p:sp>
          <p:nvSpPr>
            <p:cNvPr name="Freeform 43" id="43"/>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44" id="44"/>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45" id="45"/>
          <p:cNvSpPr txBox="true"/>
          <p:nvPr/>
        </p:nvSpPr>
        <p:spPr>
          <a:xfrm rot="0">
            <a:off x="13313836" y="7154995"/>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Pandas</a:t>
            </a:r>
          </a:p>
        </p:txBody>
      </p:sp>
      <p:sp>
        <p:nvSpPr>
          <p:cNvPr name="AutoShape 46" id="46"/>
          <p:cNvSpPr/>
          <p:nvPr/>
        </p:nvSpPr>
        <p:spPr>
          <a:xfrm flipH="true" flipV="true">
            <a:off x="2639546" y="2997825"/>
            <a:ext cx="2562851" cy="422690"/>
          </a:xfrm>
          <a:prstGeom prst="line">
            <a:avLst/>
          </a:prstGeom>
          <a:ln cap="flat" w="38100">
            <a:solidFill>
              <a:srgbClr val="000000"/>
            </a:solidFill>
            <a:prstDash val="solid"/>
            <a:headEnd type="none" len="sm" w="sm"/>
            <a:tailEnd type="triangle" len="med" w="lg"/>
          </a:ln>
        </p:spPr>
      </p:sp>
      <p:sp>
        <p:nvSpPr>
          <p:cNvPr name="AutoShape 47" id="47"/>
          <p:cNvSpPr/>
          <p:nvPr/>
        </p:nvSpPr>
        <p:spPr>
          <a:xfrm flipV="true">
            <a:off x="13783419" y="2997825"/>
            <a:ext cx="2188050" cy="228126"/>
          </a:xfrm>
          <a:prstGeom prst="line">
            <a:avLst/>
          </a:prstGeom>
          <a:ln cap="flat" w="38100">
            <a:solidFill>
              <a:srgbClr val="000000"/>
            </a:solidFill>
            <a:prstDash val="solid"/>
            <a:headEnd type="none" len="sm" w="sm"/>
            <a:tailEnd type="triangle" len="med" w="lg"/>
          </a:ln>
        </p:spPr>
      </p:sp>
      <p:sp>
        <p:nvSpPr>
          <p:cNvPr name="AutoShape 48" id="48"/>
          <p:cNvSpPr/>
          <p:nvPr/>
        </p:nvSpPr>
        <p:spPr>
          <a:xfrm flipH="true">
            <a:off x="16368440" y="6086683"/>
            <a:ext cx="639099" cy="1224776"/>
          </a:xfrm>
          <a:prstGeom prst="line">
            <a:avLst/>
          </a:prstGeom>
          <a:ln cap="flat" w="38100">
            <a:solidFill>
              <a:srgbClr val="000000"/>
            </a:solidFill>
            <a:prstDash val="solid"/>
            <a:headEnd type="none" len="sm" w="sm"/>
            <a:tailEnd type="triangle" len="med" w="lg"/>
          </a:ln>
        </p:spPr>
      </p:sp>
      <p:sp>
        <p:nvSpPr>
          <p:cNvPr name="AutoShape 49" id="49"/>
          <p:cNvSpPr/>
          <p:nvPr/>
        </p:nvSpPr>
        <p:spPr>
          <a:xfrm flipH="true">
            <a:off x="1028700" y="6493222"/>
            <a:ext cx="1950698" cy="1409700"/>
          </a:xfrm>
          <a:prstGeom prst="line">
            <a:avLst/>
          </a:prstGeom>
          <a:ln cap="flat" w="38100">
            <a:solidFill>
              <a:srgbClr val="000000"/>
            </a:solidFill>
            <a:prstDash val="solid"/>
            <a:headEnd type="none" len="sm" w="sm"/>
            <a:tailEnd type="triangle" len="med" w="lg"/>
          </a:ln>
        </p:spPr>
      </p:sp>
      <p:sp>
        <p:nvSpPr>
          <p:cNvPr name="AutoShape 50" id="50"/>
          <p:cNvSpPr/>
          <p:nvPr/>
        </p:nvSpPr>
        <p:spPr>
          <a:xfrm>
            <a:off x="8260470" y="8106385"/>
            <a:ext cx="2034412" cy="1038379"/>
          </a:xfrm>
          <a:prstGeom prst="line">
            <a:avLst/>
          </a:prstGeom>
          <a:ln cap="flat" w="38100">
            <a:solidFill>
              <a:srgbClr val="000000"/>
            </a:solidFill>
            <a:prstDash val="solid"/>
            <a:headEnd type="none" len="sm" w="sm"/>
            <a:tailEnd type="triangle" len="med" w="lg"/>
          </a:ln>
        </p:spPr>
      </p:sp>
    </p:spTree>
  </p:cSld>
  <p:clrMapOvr>
    <a:masterClrMapping/>
  </p:clrMapOvr>
  <p:transition spd="fast">
    <p:wipe dir="d"/>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330459" y="2436518"/>
            <a:ext cx="8139541" cy="5604463"/>
          </a:xfrm>
          <a:prstGeom prst="rect">
            <a:avLst/>
          </a:prstGeom>
        </p:spPr>
        <p:txBody>
          <a:bodyPr anchor="t" rtlCol="false" tIns="0" lIns="0" bIns="0" rIns="0">
            <a:spAutoFit/>
          </a:bodyPr>
          <a:lstStyle/>
          <a:p>
            <a:pPr algn="l" marL="0" indent="0" lvl="0">
              <a:lnSpc>
                <a:spcPts val="10966"/>
              </a:lnSpc>
            </a:pPr>
            <a:r>
              <a:rPr lang="en-US" b="true" sz="10857">
                <a:solidFill>
                  <a:srgbClr val="000000"/>
                </a:solidFill>
                <a:latin typeface="Bebas Neue Bold"/>
                <a:ea typeface="Bebas Neue Bold"/>
                <a:cs typeface="Bebas Neue Bold"/>
                <a:sym typeface="Bebas Neue Bold"/>
              </a:rPr>
              <a:t>Processus de Réalisation de la segmentation client</a:t>
            </a:r>
          </a:p>
        </p:txBody>
      </p:sp>
      <p:sp>
        <p:nvSpPr>
          <p:cNvPr name="Freeform 6" id="6"/>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wipe dir="d"/>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16</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2"/>
            <a:stretch>
              <a:fillRect l="0" t="0" r="0" b="0"/>
            </a:stretch>
          </a:blipFill>
        </p:spPr>
      </p:sp>
      <p:sp>
        <p:nvSpPr>
          <p:cNvPr name="Freeform 19" id="19"/>
          <p:cNvSpPr/>
          <p:nvPr/>
        </p:nvSpPr>
        <p:spPr>
          <a:xfrm flipH="false" flipV="false" rot="0">
            <a:off x="1449497" y="2480766"/>
            <a:ext cx="15389005" cy="6777534"/>
          </a:xfrm>
          <a:custGeom>
            <a:avLst/>
            <a:gdLst/>
            <a:ahLst/>
            <a:cxnLst/>
            <a:rect r="r" b="b" t="t" l="l"/>
            <a:pathLst>
              <a:path h="6777534" w="15389005">
                <a:moveTo>
                  <a:pt x="0" y="0"/>
                </a:moveTo>
                <a:lnTo>
                  <a:pt x="15389006" y="0"/>
                </a:lnTo>
                <a:lnTo>
                  <a:pt x="15389006" y="6777534"/>
                </a:lnTo>
                <a:lnTo>
                  <a:pt x="0" y="6777534"/>
                </a:lnTo>
                <a:lnTo>
                  <a:pt x="0" y="0"/>
                </a:lnTo>
                <a:close/>
              </a:path>
            </a:pathLst>
          </a:custGeom>
          <a:blipFill>
            <a:blip r:embed="rId3"/>
            <a:stretch>
              <a:fillRect l="0" t="-19206" r="0" b="0"/>
            </a:stretch>
          </a:blipFill>
        </p:spPr>
      </p:sp>
      <p:sp>
        <p:nvSpPr>
          <p:cNvPr name="Freeform 20" id="20"/>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4"/>
            <a:stretch>
              <a:fillRect l="0" t="0" r="0" b="0"/>
            </a:stretch>
          </a:blipFill>
        </p:spPr>
      </p:sp>
      <p:sp>
        <p:nvSpPr>
          <p:cNvPr name="TextBox 21" id="21"/>
          <p:cNvSpPr txBox="true"/>
          <p:nvPr/>
        </p:nvSpPr>
        <p:spPr>
          <a:xfrm rot="0">
            <a:off x="4656140" y="920597"/>
            <a:ext cx="8975721" cy="1683732"/>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Processus de Réalisation de la segmentation client</a:t>
            </a:r>
          </a:p>
        </p:txBody>
      </p:sp>
    </p:spTree>
  </p:cSld>
  <p:clrMapOvr>
    <a:masterClrMapping/>
  </p:clrMapOvr>
  <p:transition spd="fast">
    <p:wipe dir="r"/>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38339" y="2841269"/>
            <a:ext cx="8447137" cy="4823537"/>
          </a:xfrm>
          <a:prstGeom prst="rect">
            <a:avLst/>
          </a:prstGeom>
        </p:spPr>
        <p:txBody>
          <a:bodyPr anchor="t" rtlCol="false" tIns="0" lIns="0" bIns="0" rIns="0">
            <a:spAutoFit/>
          </a:bodyPr>
          <a:lstStyle/>
          <a:p>
            <a:pPr algn="l" marL="0" indent="0" lvl="0">
              <a:lnSpc>
                <a:spcPts val="12534"/>
              </a:lnSpc>
            </a:pPr>
            <a:r>
              <a:rPr lang="en-US" b="true" sz="12410">
                <a:solidFill>
                  <a:srgbClr val="000000"/>
                </a:solidFill>
                <a:latin typeface="Bebas Neue Bold"/>
                <a:ea typeface="Bebas Neue Bold"/>
                <a:cs typeface="Bebas Neue Bold"/>
                <a:sym typeface="Bebas Neue Bold"/>
              </a:rPr>
              <a:t>Démonstration dans Jupyter Notebook</a:t>
            </a:r>
          </a:p>
        </p:txBody>
      </p:sp>
      <p:sp>
        <p:nvSpPr>
          <p:cNvPr name="Freeform 6" id="6"/>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wipe dir="r"/>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18</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2"/>
            <a:stretch>
              <a:fillRect l="0" t="0" r="0" b="0"/>
            </a:stretch>
          </a:blipFill>
        </p:spPr>
      </p:sp>
      <p:sp>
        <p:nvSpPr>
          <p:cNvPr name="Freeform 19" id="19"/>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3"/>
            <a:stretch>
              <a:fillRect l="0" t="0" r="0" b="0"/>
            </a:stretch>
          </a:blipFill>
        </p:spPr>
      </p:sp>
      <p:sp>
        <p:nvSpPr>
          <p:cNvPr name="Freeform 20" id="20"/>
          <p:cNvSpPr/>
          <p:nvPr/>
        </p:nvSpPr>
        <p:spPr>
          <a:xfrm flipH="false" flipV="false" rot="0">
            <a:off x="5396459" y="2024362"/>
            <a:ext cx="7495081" cy="7176540"/>
          </a:xfrm>
          <a:custGeom>
            <a:avLst/>
            <a:gdLst/>
            <a:ahLst/>
            <a:cxnLst/>
            <a:rect r="r" b="b" t="t" l="l"/>
            <a:pathLst>
              <a:path h="7176540" w="7495081">
                <a:moveTo>
                  <a:pt x="0" y="0"/>
                </a:moveTo>
                <a:lnTo>
                  <a:pt x="7495082" y="0"/>
                </a:lnTo>
                <a:lnTo>
                  <a:pt x="7495082" y="7176540"/>
                </a:lnTo>
                <a:lnTo>
                  <a:pt x="0" y="7176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4656140" y="920597"/>
            <a:ext cx="8975721" cy="865640"/>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Démonstration en Direct</a:t>
            </a:r>
          </a:p>
        </p:txBody>
      </p:sp>
    </p:spTree>
  </p:cSld>
  <p:clrMapOvr>
    <a:masterClrMapping/>
  </p:clrMapOvr>
  <p:transition spd="fast">
    <p:wipe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72220" y="4194025"/>
            <a:ext cx="7894858" cy="2194225"/>
          </a:xfrm>
          <a:prstGeom prst="rect">
            <a:avLst/>
          </a:prstGeom>
        </p:spPr>
        <p:txBody>
          <a:bodyPr anchor="t" rtlCol="false" tIns="0" lIns="0" bIns="0" rIns="0">
            <a:spAutoFit/>
          </a:bodyPr>
          <a:lstStyle/>
          <a:p>
            <a:pPr algn="l" marL="0" indent="0" lvl="0">
              <a:lnSpc>
                <a:spcPts val="16593"/>
              </a:lnSpc>
            </a:pPr>
            <a:r>
              <a:rPr lang="en-US" b="true" sz="16429">
                <a:solidFill>
                  <a:srgbClr val="000000"/>
                </a:solidFill>
                <a:latin typeface="Bebas Neue Bold"/>
                <a:ea typeface="Bebas Neue Bold"/>
                <a:cs typeface="Bebas Neue Bold"/>
                <a:sym typeface="Bebas Neue Bold"/>
              </a:rPr>
              <a:t>CONCLUSION</a:t>
            </a:r>
          </a:p>
        </p:txBody>
      </p:sp>
      <p:sp>
        <p:nvSpPr>
          <p:cNvPr name="Freeform 6" id="6"/>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wipe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70184" y="4296179"/>
            <a:ext cx="8149834" cy="1951816"/>
          </a:xfrm>
          <a:prstGeom prst="rect">
            <a:avLst/>
          </a:prstGeom>
        </p:spPr>
        <p:txBody>
          <a:bodyPr anchor="t" rtlCol="false" tIns="0" lIns="0" bIns="0" rIns="0">
            <a:spAutoFit/>
          </a:bodyPr>
          <a:lstStyle/>
          <a:p>
            <a:pPr algn="l" marL="0" indent="0" lvl="0">
              <a:lnSpc>
                <a:spcPts val="14724"/>
              </a:lnSpc>
            </a:pPr>
            <a:r>
              <a:rPr lang="en-US" b="true" sz="14578">
                <a:solidFill>
                  <a:srgbClr val="000000"/>
                </a:solidFill>
                <a:latin typeface="Bebas Neue Bold"/>
                <a:ea typeface="Bebas Neue Bold"/>
                <a:cs typeface="Bebas Neue Bold"/>
                <a:sym typeface="Bebas Neue Bold"/>
              </a:rPr>
              <a:t>INTRODUCTION</a:t>
            </a:r>
          </a:p>
        </p:txBody>
      </p:sp>
      <p:sp>
        <p:nvSpPr>
          <p:cNvPr name="Freeform 6" id="6"/>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752776" y="3879564"/>
            <a:ext cx="7506524" cy="2787654"/>
          </a:xfrm>
          <a:prstGeom prst="rect">
            <a:avLst/>
          </a:prstGeom>
        </p:spPr>
        <p:txBody>
          <a:bodyPr anchor="t" rtlCol="false" tIns="0" lIns="0" bIns="0" rIns="0">
            <a:spAutoFit/>
          </a:bodyPr>
          <a:lstStyle/>
          <a:p>
            <a:pPr algn="l">
              <a:lnSpc>
                <a:spcPts val="10588"/>
              </a:lnSpc>
            </a:pPr>
            <a:r>
              <a:rPr lang="en-US" sz="11264" b="true">
                <a:solidFill>
                  <a:srgbClr val="000000"/>
                </a:solidFill>
                <a:latin typeface="Bebas Neue Bold"/>
                <a:ea typeface="Bebas Neue Bold"/>
                <a:cs typeface="Bebas Neue Bold"/>
                <a:sym typeface="Bebas Neue Bold"/>
              </a:rPr>
              <a:t>MERCI POUR VOTR ATTENTION!</a:t>
            </a:r>
          </a:p>
        </p:txBody>
      </p:sp>
      <p:sp>
        <p:nvSpPr>
          <p:cNvPr name="Freeform 6" id="6"/>
          <p:cNvSpPr/>
          <p:nvPr/>
        </p:nvSpPr>
        <p:spPr>
          <a:xfrm flipH="false" flipV="false" rot="0">
            <a:off x="1275495" y="1063912"/>
            <a:ext cx="7868505" cy="8159176"/>
          </a:xfrm>
          <a:custGeom>
            <a:avLst/>
            <a:gdLst/>
            <a:ahLst/>
            <a:cxnLst/>
            <a:rect r="r" b="b" t="t" l="l"/>
            <a:pathLst>
              <a:path h="8159176" w="7868505">
                <a:moveTo>
                  <a:pt x="0" y="0"/>
                </a:moveTo>
                <a:lnTo>
                  <a:pt x="7868505" y="0"/>
                </a:lnTo>
                <a:lnTo>
                  <a:pt x="7868505" y="8159176"/>
                </a:lnTo>
                <a:lnTo>
                  <a:pt x="0" y="8159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wipe dir="u"/>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360751"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165076" y="2572938"/>
            <a:ext cx="10094224"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ea typeface="Montserrat Classic"/>
                <a:cs typeface="Montserrat Classic"/>
                <a:sym typeface="Montserrat Classic"/>
              </a:rPr>
              <a:t>Présentation des algorithmes de clustering</a:t>
            </a:r>
          </a:p>
        </p:txBody>
      </p:sp>
      <p:grpSp>
        <p:nvGrpSpPr>
          <p:cNvPr name="Group 4" id="4"/>
          <p:cNvGrpSpPr/>
          <p:nvPr/>
        </p:nvGrpSpPr>
        <p:grpSpPr>
          <a:xfrm rot="0">
            <a:off x="5981524" y="2670670"/>
            <a:ext cx="927410" cy="9274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7" id="7"/>
          <p:cNvSpPr txBox="true"/>
          <p:nvPr/>
        </p:nvSpPr>
        <p:spPr>
          <a:xfrm rot="0">
            <a:off x="6311938" y="2570108"/>
            <a:ext cx="266582" cy="842783"/>
          </a:xfrm>
          <a:prstGeom prst="rect">
            <a:avLst/>
          </a:prstGeom>
        </p:spPr>
        <p:txBody>
          <a:bodyPr anchor="t" rtlCol="false" tIns="0" lIns="0" bIns="0" rIns="0">
            <a:spAutoFit/>
          </a:bodyPr>
          <a:lstStyle/>
          <a:p>
            <a:pPr algn="ctr">
              <a:lnSpc>
                <a:spcPts val="7353"/>
              </a:lnSpc>
              <a:spcBef>
                <a:spcPct val="0"/>
              </a:spcBef>
            </a:pPr>
            <a:r>
              <a:rPr lang="en-US" b="true" sz="3676">
                <a:solidFill>
                  <a:srgbClr val="000000"/>
                </a:solidFill>
                <a:latin typeface="Montserrat Classic Bold"/>
                <a:ea typeface="Montserrat Classic Bold"/>
                <a:cs typeface="Montserrat Classic Bold"/>
                <a:sym typeface="Montserrat Classic Bold"/>
              </a:rPr>
              <a:t>2</a:t>
            </a:r>
          </a:p>
        </p:txBody>
      </p:sp>
      <p:sp>
        <p:nvSpPr>
          <p:cNvPr name="TextBox 8" id="8"/>
          <p:cNvSpPr txBox="true"/>
          <p:nvPr/>
        </p:nvSpPr>
        <p:spPr>
          <a:xfrm rot="0">
            <a:off x="7165076" y="3802885"/>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ea typeface="Montserrat Classic"/>
                <a:cs typeface="Montserrat Classic"/>
                <a:sym typeface="Montserrat Classic"/>
              </a:rPr>
              <a:t>Outils et bibliothèques utilisés</a:t>
            </a:r>
          </a:p>
        </p:txBody>
      </p:sp>
      <p:grpSp>
        <p:nvGrpSpPr>
          <p:cNvPr name="Group 9" id="9"/>
          <p:cNvGrpSpPr/>
          <p:nvPr/>
        </p:nvGrpSpPr>
        <p:grpSpPr>
          <a:xfrm rot="0">
            <a:off x="5981524" y="3900616"/>
            <a:ext cx="927410" cy="9274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1" id="1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2" id="12"/>
          <p:cNvSpPr txBox="true"/>
          <p:nvPr/>
        </p:nvSpPr>
        <p:spPr>
          <a:xfrm rot="0">
            <a:off x="6311938" y="3800055"/>
            <a:ext cx="266582" cy="842783"/>
          </a:xfrm>
          <a:prstGeom prst="rect">
            <a:avLst/>
          </a:prstGeom>
        </p:spPr>
        <p:txBody>
          <a:bodyPr anchor="t" rtlCol="false" tIns="0" lIns="0" bIns="0" rIns="0">
            <a:spAutoFit/>
          </a:bodyPr>
          <a:lstStyle/>
          <a:p>
            <a:pPr algn="ctr">
              <a:lnSpc>
                <a:spcPts val="7353"/>
              </a:lnSpc>
              <a:spcBef>
                <a:spcPct val="0"/>
              </a:spcBef>
            </a:pPr>
            <a:r>
              <a:rPr lang="en-US" b="true" sz="3676">
                <a:solidFill>
                  <a:srgbClr val="000000"/>
                </a:solidFill>
                <a:latin typeface="Montserrat Classic Bold"/>
                <a:ea typeface="Montserrat Classic Bold"/>
                <a:cs typeface="Montserrat Classic Bold"/>
                <a:sym typeface="Montserrat Classic Bold"/>
              </a:rPr>
              <a:t>3</a:t>
            </a:r>
          </a:p>
        </p:txBody>
      </p:sp>
      <p:sp>
        <p:nvSpPr>
          <p:cNvPr name="TextBox 13" id="13"/>
          <p:cNvSpPr txBox="true"/>
          <p:nvPr/>
        </p:nvSpPr>
        <p:spPr>
          <a:xfrm rot="0">
            <a:off x="7165076" y="5032831"/>
            <a:ext cx="7958219" cy="1761048"/>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ea typeface="Montserrat Classic"/>
                <a:cs typeface="Montserrat Classic"/>
                <a:sym typeface="Montserrat Classic"/>
              </a:rPr>
              <a:t>Processus de Réalisation de la segmentation client</a:t>
            </a:r>
          </a:p>
        </p:txBody>
      </p:sp>
      <p:grpSp>
        <p:nvGrpSpPr>
          <p:cNvPr name="Group 14" id="14"/>
          <p:cNvGrpSpPr/>
          <p:nvPr/>
        </p:nvGrpSpPr>
        <p:grpSpPr>
          <a:xfrm rot="0">
            <a:off x="5981524" y="5130562"/>
            <a:ext cx="927410" cy="9274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7" id="17"/>
          <p:cNvSpPr txBox="true"/>
          <p:nvPr/>
        </p:nvSpPr>
        <p:spPr>
          <a:xfrm rot="0">
            <a:off x="6311938" y="5030001"/>
            <a:ext cx="266582" cy="842783"/>
          </a:xfrm>
          <a:prstGeom prst="rect">
            <a:avLst/>
          </a:prstGeom>
        </p:spPr>
        <p:txBody>
          <a:bodyPr anchor="t" rtlCol="false" tIns="0" lIns="0" bIns="0" rIns="0">
            <a:spAutoFit/>
          </a:bodyPr>
          <a:lstStyle/>
          <a:p>
            <a:pPr algn="ctr">
              <a:lnSpc>
                <a:spcPts val="7353"/>
              </a:lnSpc>
              <a:spcBef>
                <a:spcPct val="0"/>
              </a:spcBef>
            </a:pPr>
            <a:r>
              <a:rPr lang="en-US" b="true" sz="3676">
                <a:solidFill>
                  <a:srgbClr val="000000"/>
                </a:solidFill>
                <a:latin typeface="Montserrat Classic Bold"/>
                <a:ea typeface="Montserrat Classic Bold"/>
                <a:cs typeface="Montserrat Classic Bold"/>
                <a:sym typeface="Montserrat Classic Bold"/>
              </a:rPr>
              <a:t>4</a:t>
            </a:r>
          </a:p>
        </p:txBody>
      </p:sp>
      <p:sp>
        <p:nvSpPr>
          <p:cNvPr name="TextBox 18" id="18"/>
          <p:cNvSpPr txBox="true"/>
          <p:nvPr/>
        </p:nvSpPr>
        <p:spPr>
          <a:xfrm rot="0">
            <a:off x="677047" y="1770602"/>
            <a:ext cx="4186651" cy="1617881"/>
          </a:xfrm>
          <a:prstGeom prst="rect">
            <a:avLst/>
          </a:prstGeom>
        </p:spPr>
        <p:txBody>
          <a:bodyPr anchor="t" rtlCol="false" tIns="0" lIns="0" bIns="0" rIns="0">
            <a:spAutoFit/>
          </a:bodyPr>
          <a:lstStyle/>
          <a:p>
            <a:pPr algn="ctr" marL="0" indent="0" lvl="0">
              <a:lnSpc>
                <a:spcPts val="12475"/>
              </a:lnSpc>
              <a:spcBef>
                <a:spcPct val="0"/>
              </a:spcBef>
            </a:pPr>
            <a:r>
              <a:rPr lang="en-US" b="true" sz="10396">
                <a:solidFill>
                  <a:srgbClr val="000000"/>
                </a:solidFill>
                <a:latin typeface="Bebas Neue Bold"/>
                <a:ea typeface="Bebas Neue Bold"/>
                <a:cs typeface="Bebas Neue Bold"/>
                <a:sym typeface="Bebas Neue Bold"/>
              </a:rPr>
              <a:t>PLAN</a:t>
            </a:r>
          </a:p>
        </p:txBody>
      </p:sp>
      <p:sp>
        <p:nvSpPr>
          <p:cNvPr name="TextBox 19" id="19"/>
          <p:cNvSpPr txBox="true"/>
          <p:nvPr/>
        </p:nvSpPr>
        <p:spPr>
          <a:xfrm rot="0">
            <a:off x="7170467" y="7000948"/>
            <a:ext cx="9120206"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ea typeface="Montserrat Classic"/>
                <a:cs typeface="Montserrat Classic"/>
                <a:sym typeface="Montserrat Classic"/>
              </a:rPr>
              <a:t>Démonstration dans Jupyter Notebook</a:t>
            </a:r>
          </a:p>
        </p:txBody>
      </p:sp>
      <p:grpSp>
        <p:nvGrpSpPr>
          <p:cNvPr name="Group 20" id="20"/>
          <p:cNvGrpSpPr/>
          <p:nvPr/>
        </p:nvGrpSpPr>
        <p:grpSpPr>
          <a:xfrm rot="0">
            <a:off x="5986915" y="7098679"/>
            <a:ext cx="927410" cy="92741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2" id="22"/>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3" id="23"/>
          <p:cNvSpPr txBox="true"/>
          <p:nvPr/>
        </p:nvSpPr>
        <p:spPr>
          <a:xfrm rot="0">
            <a:off x="6317330" y="6998118"/>
            <a:ext cx="266582" cy="842783"/>
          </a:xfrm>
          <a:prstGeom prst="rect">
            <a:avLst/>
          </a:prstGeom>
        </p:spPr>
        <p:txBody>
          <a:bodyPr anchor="t" rtlCol="false" tIns="0" lIns="0" bIns="0" rIns="0">
            <a:spAutoFit/>
          </a:bodyPr>
          <a:lstStyle/>
          <a:p>
            <a:pPr algn="ctr">
              <a:lnSpc>
                <a:spcPts val="7353"/>
              </a:lnSpc>
              <a:spcBef>
                <a:spcPct val="0"/>
              </a:spcBef>
            </a:pPr>
            <a:r>
              <a:rPr lang="en-US" b="true" sz="3676">
                <a:solidFill>
                  <a:srgbClr val="000000"/>
                </a:solidFill>
                <a:latin typeface="Montserrat Classic Bold"/>
                <a:ea typeface="Montserrat Classic Bold"/>
                <a:cs typeface="Montserrat Classic Bold"/>
                <a:sym typeface="Montserrat Classic Bold"/>
              </a:rPr>
              <a:t>5</a:t>
            </a:r>
          </a:p>
        </p:txBody>
      </p:sp>
      <p:sp>
        <p:nvSpPr>
          <p:cNvPr name="TextBox 24" id="24"/>
          <p:cNvSpPr txBox="true"/>
          <p:nvPr/>
        </p:nvSpPr>
        <p:spPr>
          <a:xfrm rot="0">
            <a:off x="7165076" y="1340728"/>
            <a:ext cx="8334156"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ea typeface="Montserrat Classic"/>
                <a:cs typeface="Montserrat Classic"/>
                <a:sym typeface="Montserrat Classic"/>
              </a:rPr>
              <a:t>Présentation du sujet et du dataset</a:t>
            </a:r>
          </a:p>
        </p:txBody>
      </p:sp>
      <p:grpSp>
        <p:nvGrpSpPr>
          <p:cNvPr name="Group 25" id="25"/>
          <p:cNvGrpSpPr/>
          <p:nvPr/>
        </p:nvGrpSpPr>
        <p:grpSpPr>
          <a:xfrm rot="0">
            <a:off x="5981524" y="1438459"/>
            <a:ext cx="927410" cy="92741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7" id="27"/>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8" id="28"/>
          <p:cNvSpPr txBox="true"/>
          <p:nvPr/>
        </p:nvSpPr>
        <p:spPr>
          <a:xfrm rot="0">
            <a:off x="6311938" y="1337898"/>
            <a:ext cx="266582" cy="842783"/>
          </a:xfrm>
          <a:prstGeom prst="rect">
            <a:avLst/>
          </a:prstGeom>
        </p:spPr>
        <p:txBody>
          <a:bodyPr anchor="t" rtlCol="false" tIns="0" lIns="0" bIns="0" rIns="0">
            <a:spAutoFit/>
          </a:bodyPr>
          <a:lstStyle/>
          <a:p>
            <a:pPr algn="ctr">
              <a:lnSpc>
                <a:spcPts val="7353"/>
              </a:lnSpc>
              <a:spcBef>
                <a:spcPct val="0"/>
              </a:spcBef>
            </a:pPr>
            <a:r>
              <a:rPr lang="en-US" b="true" sz="3676">
                <a:solidFill>
                  <a:srgbClr val="000000"/>
                </a:solidFill>
                <a:latin typeface="Montserrat Classic Bold"/>
                <a:ea typeface="Montserrat Classic Bold"/>
                <a:cs typeface="Montserrat Classic Bold"/>
                <a:sym typeface="Montserrat Classic Bold"/>
              </a:rPr>
              <a:t>1</a:t>
            </a:r>
          </a:p>
        </p:txBody>
      </p:sp>
      <p:sp>
        <p:nvSpPr>
          <p:cNvPr name="TextBox 29" id="29"/>
          <p:cNvSpPr txBox="true"/>
          <p:nvPr/>
        </p:nvSpPr>
        <p:spPr>
          <a:xfrm rot="0">
            <a:off x="7181249" y="8233158"/>
            <a:ext cx="9120206"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ea typeface="Montserrat Classic"/>
                <a:cs typeface="Montserrat Classic"/>
                <a:sym typeface="Montserrat Classic"/>
              </a:rPr>
              <a:t>Conclusion</a:t>
            </a:r>
          </a:p>
        </p:txBody>
      </p:sp>
      <p:grpSp>
        <p:nvGrpSpPr>
          <p:cNvPr name="Group 30" id="30"/>
          <p:cNvGrpSpPr/>
          <p:nvPr/>
        </p:nvGrpSpPr>
        <p:grpSpPr>
          <a:xfrm rot="0">
            <a:off x="5997698" y="8330890"/>
            <a:ext cx="927410" cy="92741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32" id="32"/>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33" id="33"/>
          <p:cNvSpPr txBox="true"/>
          <p:nvPr/>
        </p:nvSpPr>
        <p:spPr>
          <a:xfrm rot="0">
            <a:off x="6328112" y="8230328"/>
            <a:ext cx="266582" cy="842783"/>
          </a:xfrm>
          <a:prstGeom prst="rect">
            <a:avLst/>
          </a:prstGeom>
        </p:spPr>
        <p:txBody>
          <a:bodyPr anchor="t" rtlCol="false" tIns="0" lIns="0" bIns="0" rIns="0">
            <a:spAutoFit/>
          </a:bodyPr>
          <a:lstStyle/>
          <a:p>
            <a:pPr algn="ctr">
              <a:lnSpc>
                <a:spcPts val="7353"/>
              </a:lnSpc>
              <a:spcBef>
                <a:spcPct val="0"/>
              </a:spcBef>
            </a:pPr>
            <a:r>
              <a:rPr lang="en-US" b="true" sz="3676">
                <a:solidFill>
                  <a:srgbClr val="000000"/>
                </a:solidFill>
                <a:latin typeface="Montserrat Classic Bold"/>
                <a:ea typeface="Montserrat Classic Bold"/>
                <a:cs typeface="Montserrat Classic Bold"/>
                <a:sym typeface="Montserrat Classic Bold"/>
              </a:rPr>
              <a:t>6</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38339" y="2666837"/>
            <a:ext cx="8385060" cy="5181925"/>
          </a:xfrm>
          <a:prstGeom prst="rect">
            <a:avLst/>
          </a:prstGeom>
        </p:spPr>
        <p:txBody>
          <a:bodyPr anchor="t" rtlCol="false" tIns="0" lIns="0" bIns="0" rIns="0">
            <a:spAutoFit/>
          </a:bodyPr>
          <a:lstStyle/>
          <a:p>
            <a:pPr algn="l" marL="0" indent="0" lvl="0">
              <a:lnSpc>
                <a:spcPts val="13449"/>
              </a:lnSpc>
            </a:pPr>
            <a:r>
              <a:rPr lang="en-US" b="true" sz="13315">
                <a:solidFill>
                  <a:srgbClr val="000000"/>
                </a:solidFill>
                <a:latin typeface="Bebas Neue Bold"/>
                <a:ea typeface="Bebas Neue Bold"/>
                <a:cs typeface="Bebas Neue Bold"/>
                <a:sym typeface="Bebas Neue Bold"/>
              </a:rPr>
              <a:t>Présentation du sujet et du dataset</a:t>
            </a:r>
          </a:p>
        </p:txBody>
      </p:sp>
      <p:sp>
        <p:nvSpPr>
          <p:cNvPr name="Freeform 6" id="6"/>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5</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2"/>
            <a:stretch>
              <a:fillRect l="0" t="0" r="0" b="0"/>
            </a:stretch>
          </a:blipFill>
        </p:spPr>
      </p:sp>
      <p:sp>
        <p:nvSpPr>
          <p:cNvPr name="Freeform 19" id="19"/>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3"/>
            <a:stretch>
              <a:fillRect l="0" t="0" r="0" b="0"/>
            </a:stretch>
          </a:blipFill>
        </p:spPr>
      </p:sp>
      <p:sp>
        <p:nvSpPr>
          <p:cNvPr name="Freeform 20" id="20"/>
          <p:cNvSpPr/>
          <p:nvPr/>
        </p:nvSpPr>
        <p:spPr>
          <a:xfrm flipH="false" flipV="false" rot="0">
            <a:off x="1411204" y="2024362"/>
            <a:ext cx="541800" cy="619908"/>
          </a:xfrm>
          <a:custGeom>
            <a:avLst/>
            <a:gdLst/>
            <a:ahLst/>
            <a:cxnLst/>
            <a:rect r="r" b="b" t="t" l="l"/>
            <a:pathLst>
              <a:path h="619908" w="541800">
                <a:moveTo>
                  <a:pt x="0" y="0"/>
                </a:moveTo>
                <a:lnTo>
                  <a:pt x="541799" y="0"/>
                </a:lnTo>
                <a:lnTo>
                  <a:pt x="541799" y="619908"/>
                </a:lnTo>
                <a:lnTo>
                  <a:pt x="0" y="619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411204" y="4297542"/>
            <a:ext cx="6161485" cy="5103764"/>
          </a:xfrm>
          <a:custGeom>
            <a:avLst/>
            <a:gdLst/>
            <a:ahLst/>
            <a:cxnLst/>
            <a:rect r="r" b="b" t="t" l="l"/>
            <a:pathLst>
              <a:path h="5103764" w="6161485">
                <a:moveTo>
                  <a:pt x="0" y="0"/>
                </a:moveTo>
                <a:lnTo>
                  <a:pt x="6161485" y="0"/>
                </a:lnTo>
                <a:lnTo>
                  <a:pt x="6161485" y="5103764"/>
                </a:lnTo>
                <a:lnTo>
                  <a:pt x="0" y="51037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4185087" y="920597"/>
            <a:ext cx="9917826" cy="865640"/>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Présentation du sujet et du dataset</a:t>
            </a:r>
          </a:p>
        </p:txBody>
      </p:sp>
      <p:sp>
        <p:nvSpPr>
          <p:cNvPr name="TextBox 23" id="23"/>
          <p:cNvSpPr txBox="true"/>
          <p:nvPr/>
        </p:nvSpPr>
        <p:spPr>
          <a:xfrm rot="0">
            <a:off x="2198276" y="2678162"/>
            <a:ext cx="15564851" cy="1619380"/>
          </a:xfrm>
          <a:prstGeom prst="rect">
            <a:avLst/>
          </a:prstGeom>
        </p:spPr>
        <p:txBody>
          <a:bodyPr anchor="t" rtlCol="false" tIns="0" lIns="0" bIns="0" rIns="0">
            <a:spAutoFit/>
          </a:bodyPr>
          <a:lstStyle/>
          <a:p>
            <a:pPr algn="l" marL="444740" indent="-222370" lvl="1">
              <a:lnSpc>
                <a:spcPts val="3295"/>
              </a:lnSpc>
              <a:buFont typeface="Arial"/>
              <a:buChar char="•"/>
            </a:pPr>
            <a:r>
              <a:rPr lang="en-US" sz="2059" spc="19">
                <a:solidFill>
                  <a:srgbClr val="002250"/>
                </a:solidFill>
                <a:latin typeface="Gotham"/>
                <a:ea typeface="Gotham"/>
                <a:cs typeface="Gotham"/>
                <a:sym typeface="Gotham"/>
              </a:rPr>
              <a:t>La </a:t>
            </a:r>
            <a:r>
              <a:rPr lang="en-US" b="true" sz="2059" spc="19">
                <a:solidFill>
                  <a:srgbClr val="002250"/>
                </a:solidFill>
                <a:latin typeface="Gotham Bold"/>
                <a:ea typeface="Gotham Bold"/>
                <a:cs typeface="Gotham Bold"/>
                <a:sym typeface="Gotham Bold"/>
              </a:rPr>
              <a:t>segmentation client</a:t>
            </a:r>
            <a:r>
              <a:rPr lang="en-US" sz="2059" spc="19">
                <a:solidFill>
                  <a:srgbClr val="002250"/>
                </a:solidFill>
                <a:latin typeface="Gotham"/>
                <a:ea typeface="Gotham"/>
                <a:cs typeface="Gotham"/>
                <a:sym typeface="Gotham"/>
              </a:rPr>
              <a:t> est une démarche essentielle pour comprendre les différents comportements des clients. Elle permet de regrouper ces derniers en fonction de leurs caractéristiques communes, offrant ainsi une meilleure compréhension de leurs besoins. Ces informations sont cruciales pour adapter les stratégies marketing, personnaliser les offres et améliorer la satisfaction client.</a:t>
            </a:r>
          </a:p>
        </p:txBody>
      </p:sp>
      <p:sp>
        <p:nvSpPr>
          <p:cNvPr name="TextBox 24" id="24"/>
          <p:cNvSpPr txBox="true"/>
          <p:nvPr/>
        </p:nvSpPr>
        <p:spPr>
          <a:xfrm rot="0">
            <a:off x="2012230" y="2169417"/>
            <a:ext cx="5266932" cy="474853"/>
          </a:xfrm>
          <a:prstGeom prst="rect">
            <a:avLst/>
          </a:prstGeom>
        </p:spPr>
        <p:txBody>
          <a:bodyPr anchor="t" rtlCol="false" tIns="0" lIns="0" bIns="0" rIns="0">
            <a:spAutoFit/>
          </a:bodyPr>
          <a:lstStyle/>
          <a:p>
            <a:pPr algn="l" marL="0" indent="0" lvl="0">
              <a:lnSpc>
                <a:spcPts val="3776"/>
              </a:lnSpc>
            </a:pPr>
            <a:r>
              <a:rPr lang="en-US" sz="3200" spc="-64">
                <a:solidFill>
                  <a:srgbClr val="014137"/>
                </a:solidFill>
                <a:latin typeface="League Spartan"/>
                <a:ea typeface="League Spartan"/>
                <a:cs typeface="League Spartan"/>
                <a:sym typeface="League Spartan"/>
              </a:rPr>
              <a:t>Introduction.</a:t>
            </a:r>
          </a:p>
        </p:txBody>
      </p:sp>
      <p:sp>
        <p:nvSpPr>
          <p:cNvPr name="TextBox 25" id="25"/>
          <p:cNvSpPr txBox="true"/>
          <p:nvPr/>
        </p:nvSpPr>
        <p:spPr>
          <a:xfrm rot="0">
            <a:off x="8880396" y="5915808"/>
            <a:ext cx="7755617" cy="2028955"/>
          </a:xfrm>
          <a:prstGeom prst="rect">
            <a:avLst/>
          </a:prstGeom>
        </p:spPr>
        <p:txBody>
          <a:bodyPr anchor="t" rtlCol="false" tIns="0" lIns="0" bIns="0" rIns="0">
            <a:spAutoFit/>
          </a:bodyPr>
          <a:lstStyle/>
          <a:p>
            <a:pPr algn="l" marL="444740" indent="-222370" lvl="1">
              <a:lnSpc>
                <a:spcPts val="3295"/>
              </a:lnSpc>
              <a:buFont typeface="Arial"/>
              <a:buChar char="•"/>
            </a:pPr>
            <a:r>
              <a:rPr lang="en-US" sz="2059" spc="19">
                <a:solidFill>
                  <a:srgbClr val="002250"/>
                </a:solidFill>
                <a:latin typeface="Gotham"/>
                <a:ea typeface="Gotham"/>
                <a:cs typeface="Gotham"/>
                <a:sym typeface="Gotham"/>
              </a:rPr>
              <a:t>Dans ce projet, nous analyserons un </a:t>
            </a:r>
            <a:r>
              <a:rPr lang="en-US" b="true" sz="2059" spc="19">
                <a:solidFill>
                  <a:srgbClr val="002250"/>
                </a:solidFill>
                <a:latin typeface="Gotham Bold"/>
                <a:ea typeface="Gotham Bold"/>
                <a:cs typeface="Gotham Bold"/>
                <a:sym typeface="Gotham Bold"/>
              </a:rPr>
              <a:t>dataset</a:t>
            </a:r>
            <a:r>
              <a:rPr lang="en-US" sz="2059" spc="19">
                <a:solidFill>
                  <a:srgbClr val="002250"/>
                </a:solidFill>
                <a:latin typeface="Gotham"/>
                <a:ea typeface="Gotham"/>
                <a:cs typeface="Gotham"/>
                <a:sym typeface="Gotham"/>
              </a:rPr>
              <a:t> contenant des informations sur </a:t>
            </a:r>
            <a:r>
              <a:rPr lang="en-US" b="true" sz="2059" spc="19">
                <a:solidFill>
                  <a:srgbClr val="002250"/>
                </a:solidFill>
                <a:latin typeface="Gotham Bold"/>
                <a:ea typeface="Gotham Bold"/>
                <a:cs typeface="Gotham Bold"/>
                <a:sym typeface="Gotham Bold"/>
              </a:rPr>
              <a:t>des clients de centres commerciaux</a:t>
            </a:r>
            <a:r>
              <a:rPr lang="en-US" sz="2059" spc="19">
                <a:solidFill>
                  <a:srgbClr val="002250"/>
                </a:solidFill>
                <a:latin typeface="Gotham"/>
                <a:ea typeface="Gotham"/>
                <a:cs typeface="Gotham"/>
                <a:sym typeface="Gotham"/>
              </a:rPr>
              <a:t>. L’objectif est de les </a:t>
            </a:r>
            <a:r>
              <a:rPr lang="en-US" b="true" sz="2059" spc="19">
                <a:solidFill>
                  <a:srgbClr val="002250"/>
                </a:solidFill>
                <a:latin typeface="Gotham Bold"/>
                <a:ea typeface="Gotham Bold"/>
                <a:cs typeface="Gotham Bold"/>
                <a:sym typeface="Gotham Bold"/>
              </a:rPr>
              <a:t>regrouper en différents clusters</a:t>
            </a:r>
            <a:r>
              <a:rPr lang="en-US" sz="2059" spc="19">
                <a:solidFill>
                  <a:srgbClr val="002250"/>
                </a:solidFill>
                <a:latin typeface="Gotham"/>
                <a:ea typeface="Gotham"/>
                <a:cs typeface="Gotham"/>
                <a:sym typeface="Gotham"/>
              </a:rPr>
              <a:t> pour mieux comprendre leurs habitudes et comportements.</a:t>
            </a:r>
          </a:p>
        </p:txBody>
      </p:sp>
      <p:sp>
        <p:nvSpPr>
          <p:cNvPr name="Freeform 26" id="26"/>
          <p:cNvSpPr/>
          <p:nvPr/>
        </p:nvSpPr>
        <p:spPr>
          <a:xfrm flipH="false" flipV="false" rot="0">
            <a:off x="8484260" y="5143500"/>
            <a:ext cx="541800" cy="619908"/>
          </a:xfrm>
          <a:custGeom>
            <a:avLst/>
            <a:gdLst/>
            <a:ahLst/>
            <a:cxnLst/>
            <a:rect r="r" b="b" t="t" l="l"/>
            <a:pathLst>
              <a:path h="619908" w="541800">
                <a:moveTo>
                  <a:pt x="0" y="0"/>
                </a:moveTo>
                <a:lnTo>
                  <a:pt x="541800" y="0"/>
                </a:lnTo>
                <a:lnTo>
                  <a:pt x="541800" y="619908"/>
                </a:lnTo>
                <a:lnTo>
                  <a:pt x="0" y="619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7" id="27"/>
          <p:cNvSpPr txBox="true"/>
          <p:nvPr/>
        </p:nvSpPr>
        <p:spPr>
          <a:xfrm rot="0">
            <a:off x="9085286" y="5288555"/>
            <a:ext cx="5266932" cy="474853"/>
          </a:xfrm>
          <a:prstGeom prst="rect">
            <a:avLst/>
          </a:prstGeom>
        </p:spPr>
        <p:txBody>
          <a:bodyPr anchor="t" rtlCol="false" tIns="0" lIns="0" bIns="0" rIns="0">
            <a:spAutoFit/>
          </a:bodyPr>
          <a:lstStyle/>
          <a:p>
            <a:pPr algn="l" marL="0" indent="0" lvl="0">
              <a:lnSpc>
                <a:spcPts val="3776"/>
              </a:lnSpc>
            </a:pPr>
            <a:r>
              <a:rPr lang="en-US" sz="3200" spc="-64">
                <a:solidFill>
                  <a:srgbClr val="014137"/>
                </a:solidFill>
                <a:latin typeface="League Spartan"/>
                <a:ea typeface="League Spartan"/>
                <a:cs typeface="League Spartan"/>
                <a:sym typeface="League Spartan"/>
              </a:rPr>
              <a:t>Objectif.</a:t>
            </a:r>
          </a:p>
        </p:txBody>
      </p:sp>
    </p:spTree>
  </p:cSld>
  <p:clrMapOvr>
    <a:masterClrMapping/>
  </p:clrMapOvr>
  <p:transition spd="fast">
    <p:wipe dir="u"/>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6</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2"/>
            <a:stretch>
              <a:fillRect l="0" t="0" r="0" b="0"/>
            </a:stretch>
          </a:blipFill>
        </p:spPr>
      </p:sp>
      <p:sp>
        <p:nvSpPr>
          <p:cNvPr name="Freeform 19" id="19"/>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3"/>
            <a:stretch>
              <a:fillRect l="0" t="0" r="0" b="0"/>
            </a:stretch>
          </a:blipFill>
        </p:spPr>
      </p:sp>
      <p:graphicFrame>
        <p:nvGraphicFramePr>
          <p:cNvPr name="Table 20" id="20"/>
          <p:cNvGraphicFramePr>
            <a:graphicFrameLocks noGrp="true"/>
          </p:cNvGraphicFramePr>
          <p:nvPr/>
        </p:nvGraphicFramePr>
        <p:xfrm>
          <a:off x="8539924" y="4508204"/>
          <a:ext cx="7708225" cy="5010150"/>
        </p:xfrm>
        <a:graphic>
          <a:graphicData uri="http://schemas.openxmlformats.org/drawingml/2006/table">
            <a:tbl>
              <a:tblPr/>
              <a:tblGrid>
                <a:gridCol w="1541645"/>
                <a:gridCol w="1541645"/>
                <a:gridCol w="1541645"/>
                <a:gridCol w="1541645"/>
                <a:gridCol w="1541645"/>
              </a:tblGrid>
              <a:tr h="1595160">
                <a:tc>
                  <a:txBody>
                    <a:bodyPr anchor="t" rtlCol="false"/>
                    <a:lstStyle/>
                    <a:p>
                      <a:pPr algn="ctr">
                        <a:lnSpc>
                          <a:spcPts val="2500"/>
                        </a:lnSpc>
                        <a:defRPr/>
                      </a:pPr>
                      <a:r>
                        <a:rPr lang="en-US" sz="1786" b="true">
                          <a:solidFill>
                            <a:srgbClr val="000000"/>
                          </a:solidFill>
                          <a:latin typeface="DM Sans Bold"/>
                          <a:ea typeface="DM Sans Bold"/>
                          <a:cs typeface="DM Sans Bold"/>
                          <a:sym typeface="DM Sans Bold"/>
                        </a:rPr>
                        <a:t>CustomerID</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500"/>
                        </a:lnSpc>
                        <a:defRPr/>
                      </a:pPr>
                      <a:r>
                        <a:rPr lang="en-US" sz="1786" b="true">
                          <a:solidFill>
                            <a:srgbClr val="000000"/>
                          </a:solidFill>
                          <a:latin typeface="DM Sans Bold"/>
                          <a:ea typeface="DM Sans Bold"/>
                          <a:cs typeface="DM Sans Bold"/>
                          <a:sym typeface="DM Sans Bold"/>
                        </a:rPr>
                        <a:t>Genre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500"/>
                        </a:lnSpc>
                        <a:defRPr/>
                      </a:pPr>
                      <a:r>
                        <a:rPr lang="en-US" sz="1786" b="true">
                          <a:solidFill>
                            <a:srgbClr val="000000"/>
                          </a:solidFill>
                          <a:latin typeface="DM Sans Bold"/>
                          <a:ea typeface="DM Sans Bold"/>
                          <a:cs typeface="DM Sans Bold"/>
                          <a:sym typeface="DM Sans Bold"/>
                        </a:rPr>
                        <a:t>Age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500"/>
                        </a:lnSpc>
                        <a:defRPr/>
                      </a:pPr>
                      <a:r>
                        <a:rPr lang="en-US" sz="1786" b="true">
                          <a:solidFill>
                            <a:srgbClr val="000000"/>
                          </a:solidFill>
                          <a:latin typeface="DM Sans Bold"/>
                          <a:ea typeface="DM Sans Bold"/>
                          <a:cs typeface="DM Sans Bold"/>
                          <a:sym typeface="DM Sans Bold"/>
                        </a:rPr>
                        <a:t>Annual Income (k$)</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500"/>
                        </a:lnSpc>
                        <a:defRPr/>
                      </a:pPr>
                      <a:r>
                        <a:rPr lang="en-US" sz="1786" b="true">
                          <a:solidFill>
                            <a:srgbClr val="000000"/>
                          </a:solidFill>
                          <a:latin typeface="DM Sans Bold"/>
                          <a:ea typeface="DM Sans Bold"/>
                          <a:cs typeface="DM Sans Bold"/>
                          <a:sym typeface="DM Sans Bold"/>
                        </a:rPr>
                        <a:t>Spending Score (1-100)</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853748">
                <a:tc>
                  <a:txBody>
                    <a:bodyPr anchor="t" rtlCol="false"/>
                    <a:lstStyle/>
                    <a:p>
                      <a:pPr algn="ctr">
                        <a:lnSpc>
                          <a:spcPts val="2500"/>
                        </a:lnSpc>
                        <a:defRPr/>
                      </a:pPr>
                      <a:r>
                        <a:rPr lang="en-US" sz="1786">
                          <a:solidFill>
                            <a:srgbClr val="000000"/>
                          </a:solidFill>
                          <a:latin typeface="DM Sans"/>
                          <a:ea typeface="DM Sans"/>
                          <a:cs typeface="DM Sans"/>
                          <a:sym typeface="DM Sans"/>
                        </a:rPr>
                        <a:t>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Male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19</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15</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39</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853748">
                <a:tc>
                  <a:txBody>
                    <a:bodyPr anchor="t" rtlCol="false"/>
                    <a:lstStyle/>
                    <a:p>
                      <a:pPr algn="ctr">
                        <a:lnSpc>
                          <a:spcPts val="2500"/>
                        </a:lnSpc>
                        <a:defRPr/>
                      </a:pPr>
                      <a:r>
                        <a:rPr lang="en-US" sz="1786">
                          <a:solidFill>
                            <a:srgbClr val="000000"/>
                          </a:solidFill>
                          <a:latin typeface="DM Sans"/>
                          <a:ea typeface="DM Sans"/>
                          <a:cs typeface="DM Sans"/>
                          <a:sym typeface="DM Sans"/>
                        </a:rPr>
                        <a:t>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Female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21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15</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81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853748">
                <a:tc>
                  <a:txBody>
                    <a:bodyPr anchor="t" rtlCol="false"/>
                    <a:lstStyle/>
                    <a:p>
                      <a:pPr algn="ctr">
                        <a:lnSpc>
                          <a:spcPts val="2500"/>
                        </a:lnSpc>
                        <a:defRPr/>
                      </a:pPr>
                      <a:r>
                        <a:rPr lang="en-US" sz="1786">
                          <a:solidFill>
                            <a:srgbClr val="000000"/>
                          </a:solidFill>
                          <a:latin typeface="DM Sans"/>
                          <a:ea typeface="DM Sans"/>
                          <a:cs typeface="DM Sans"/>
                          <a:sym typeface="DM Sans"/>
                        </a:rPr>
                        <a:t>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Female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20</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16</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6</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853748">
                <a:tc>
                  <a:txBody>
                    <a:bodyPr anchor="t" rtlCol="false"/>
                    <a:lstStyle/>
                    <a:p>
                      <a:pPr algn="ctr">
                        <a:lnSpc>
                          <a:spcPts val="2500"/>
                        </a:lnSpc>
                        <a:defRPr/>
                      </a:pPr>
                      <a:r>
                        <a:rPr lang="en-US" sz="1786">
                          <a:solidFill>
                            <a:srgbClr val="000000"/>
                          </a:solidFill>
                          <a:latin typeface="DM Sans"/>
                          <a:ea typeface="DM Sans"/>
                          <a:cs typeface="DM Sans"/>
                          <a:sym typeface="DM Sans"/>
                        </a:rPr>
                        <a:t>4</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Male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23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17</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77</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
        <p:nvSpPr>
          <p:cNvPr name="Freeform 21" id="21"/>
          <p:cNvSpPr/>
          <p:nvPr/>
        </p:nvSpPr>
        <p:spPr>
          <a:xfrm flipH="false" flipV="false" rot="0">
            <a:off x="486900" y="3121120"/>
            <a:ext cx="541800" cy="619908"/>
          </a:xfrm>
          <a:custGeom>
            <a:avLst/>
            <a:gdLst/>
            <a:ahLst/>
            <a:cxnLst/>
            <a:rect r="r" b="b" t="t" l="l"/>
            <a:pathLst>
              <a:path h="619908" w="541800">
                <a:moveTo>
                  <a:pt x="0" y="0"/>
                </a:moveTo>
                <a:lnTo>
                  <a:pt x="541800" y="0"/>
                </a:lnTo>
                <a:lnTo>
                  <a:pt x="541800" y="619908"/>
                </a:lnTo>
                <a:lnTo>
                  <a:pt x="0" y="619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486900" y="4982324"/>
            <a:ext cx="541800" cy="619908"/>
          </a:xfrm>
          <a:custGeom>
            <a:avLst/>
            <a:gdLst/>
            <a:ahLst/>
            <a:cxnLst/>
            <a:rect r="r" b="b" t="t" l="l"/>
            <a:pathLst>
              <a:path h="619908" w="541800">
                <a:moveTo>
                  <a:pt x="0" y="0"/>
                </a:moveTo>
                <a:lnTo>
                  <a:pt x="541800" y="0"/>
                </a:lnTo>
                <a:lnTo>
                  <a:pt x="541800" y="619908"/>
                </a:lnTo>
                <a:lnTo>
                  <a:pt x="0" y="619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4236064" y="783250"/>
            <a:ext cx="3622836" cy="3582079"/>
          </a:xfrm>
          <a:custGeom>
            <a:avLst/>
            <a:gdLst/>
            <a:ahLst/>
            <a:cxnLst/>
            <a:rect r="r" b="b" t="t" l="l"/>
            <a:pathLst>
              <a:path h="3582079" w="3622836">
                <a:moveTo>
                  <a:pt x="0" y="0"/>
                </a:moveTo>
                <a:lnTo>
                  <a:pt x="3622836" y="0"/>
                </a:lnTo>
                <a:lnTo>
                  <a:pt x="3622836" y="3582079"/>
                </a:lnTo>
                <a:lnTo>
                  <a:pt x="0" y="35820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5536174" y="920597"/>
            <a:ext cx="7215653" cy="865640"/>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Description du dataset</a:t>
            </a:r>
          </a:p>
        </p:txBody>
      </p:sp>
      <p:sp>
        <p:nvSpPr>
          <p:cNvPr name="TextBox 25" id="25"/>
          <p:cNvSpPr txBox="true"/>
          <p:nvPr/>
        </p:nvSpPr>
        <p:spPr>
          <a:xfrm rot="0">
            <a:off x="1028700" y="3835221"/>
            <a:ext cx="4645594" cy="800230"/>
          </a:xfrm>
          <a:prstGeom prst="rect">
            <a:avLst/>
          </a:prstGeom>
        </p:spPr>
        <p:txBody>
          <a:bodyPr anchor="t" rtlCol="false" tIns="0" lIns="0" bIns="0" rIns="0">
            <a:spAutoFit/>
          </a:bodyPr>
          <a:lstStyle/>
          <a:p>
            <a:pPr algn="l" marL="444740" indent="-222370" lvl="1">
              <a:lnSpc>
                <a:spcPts val="3295"/>
              </a:lnSpc>
              <a:buFont typeface="Arial"/>
              <a:buChar char="•"/>
            </a:pPr>
            <a:r>
              <a:rPr lang="en-US" sz="2059" spc="18">
                <a:solidFill>
                  <a:srgbClr val="002250"/>
                </a:solidFill>
                <a:latin typeface="Gotham"/>
                <a:ea typeface="Gotham"/>
                <a:cs typeface="Gotham"/>
                <a:sym typeface="Gotham"/>
              </a:rPr>
              <a:t>Nombre total de lignes : </a:t>
            </a:r>
            <a:r>
              <a:rPr lang="en-US" b="true" sz="2059" spc="18">
                <a:solidFill>
                  <a:srgbClr val="002250"/>
                </a:solidFill>
                <a:latin typeface="Gotham Bold"/>
                <a:ea typeface="Gotham Bold"/>
                <a:cs typeface="Gotham Bold"/>
                <a:sym typeface="Gotham Bold"/>
              </a:rPr>
              <a:t>200</a:t>
            </a:r>
          </a:p>
          <a:p>
            <a:pPr algn="l" marL="444740" indent="-222370" lvl="1">
              <a:lnSpc>
                <a:spcPts val="3295"/>
              </a:lnSpc>
              <a:buFont typeface="Arial"/>
              <a:buChar char="•"/>
            </a:pPr>
            <a:r>
              <a:rPr lang="en-US" sz="2059" spc="19">
                <a:solidFill>
                  <a:srgbClr val="002250"/>
                </a:solidFill>
                <a:latin typeface="Gotham"/>
                <a:ea typeface="Gotham"/>
                <a:cs typeface="Gotham"/>
                <a:sym typeface="Gotham"/>
              </a:rPr>
              <a:t>Nombre total de colonnes : </a:t>
            </a:r>
            <a:r>
              <a:rPr lang="en-US" b="true" sz="2059" spc="19">
                <a:solidFill>
                  <a:srgbClr val="002250"/>
                </a:solidFill>
                <a:latin typeface="Gotham Bold"/>
                <a:ea typeface="Gotham Bold"/>
                <a:cs typeface="Gotham Bold"/>
                <a:sym typeface="Gotham Bold"/>
              </a:rPr>
              <a:t>5</a:t>
            </a:r>
          </a:p>
        </p:txBody>
      </p:sp>
      <p:sp>
        <p:nvSpPr>
          <p:cNvPr name="TextBox 26" id="26"/>
          <p:cNvSpPr txBox="true"/>
          <p:nvPr/>
        </p:nvSpPr>
        <p:spPr>
          <a:xfrm rot="0">
            <a:off x="1028700" y="5755602"/>
            <a:ext cx="7294240" cy="3257680"/>
          </a:xfrm>
          <a:prstGeom prst="rect">
            <a:avLst/>
          </a:prstGeom>
        </p:spPr>
        <p:txBody>
          <a:bodyPr anchor="t" rtlCol="false" tIns="0" lIns="0" bIns="0" rIns="0">
            <a:spAutoFit/>
          </a:bodyPr>
          <a:lstStyle/>
          <a:p>
            <a:pPr algn="l" marL="444740" indent="-222370" lvl="1">
              <a:lnSpc>
                <a:spcPts val="3295"/>
              </a:lnSpc>
              <a:buFont typeface="Arial"/>
              <a:buChar char="•"/>
            </a:pPr>
            <a:r>
              <a:rPr lang="en-US" b="true" sz="2059" spc="18">
                <a:solidFill>
                  <a:srgbClr val="002250"/>
                </a:solidFill>
                <a:latin typeface="Gotham Bold"/>
                <a:ea typeface="Gotham Bold"/>
                <a:cs typeface="Gotham Bold"/>
                <a:sym typeface="Gotham Bold"/>
              </a:rPr>
              <a:t>CustomerID</a:t>
            </a:r>
            <a:r>
              <a:rPr lang="en-US" sz="2059" spc="18">
                <a:solidFill>
                  <a:srgbClr val="002250"/>
                </a:solidFill>
                <a:latin typeface="Gotham"/>
                <a:ea typeface="Gotham"/>
                <a:cs typeface="Gotham"/>
                <a:sym typeface="Gotham"/>
              </a:rPr>
              <a:t> : Identifiant unique de chaque client.</a:t>
            </a:r>
          </a:p>
          <a:p>
            <a:pPr algn="l" marL="444740" indent="-222370" lvl="1">
              <a:lnSpc>
                <a:spcPts val="3295"/>
              </a:lnSpc>
              <a:buFont typeface="Arial"/>
              <a:buChar char="•"/>
            </a:pPr>
            <a:r>
              <a:rPr lang="en-US" b="true" sz="2059" spc="18">
                <a:solidFill>
                  <a:srgbClr val="002250"/>
                </a:solidFill>
                <a:latin typeface="Gotham Bold"/>
                <a:ea typeface="Gotham Bold"/>
                <a:cs typeface="Gotham Bold"/>
                <a:sym typeface="Gotham Bold"/>
              </a:rPr>
              <a:t>Genre</a:t>
            </a:r>
            <a:r>
              <a:rPr lang="en-US" sz="2059" spc="18">
                <a:solidFill>
                  <a:srgbClr val="002250"/>
                </a:solidFill>
                <a:latin typeface="Gotham"/>
                <a:ea typeface="Gotham"/>
                <a:cs typeface="Gotham"/>
                <a:sym typeface="Gotham"/>
              </a:rPr>
              <a:t> : Sexe du client (Masculin/Féminin).</a:t>
            </a:r>
          </a:p>
          <a:p>
            <a:pPr algn="l" marL="444740" indent="-222370" lvl="1">
              <a:lnSpc>
                <a:spcPts val="3295"/>
              </a:lnSpc>
              <a:buFont typeface="Arial"/>
              <a:buChar char="•"/>
            </a:pPr>
            <a:r>
              <a:rPr lang="en-US" b="true" sz="2059" spc="18">
                <a:solidFill>
                  <a:srgbClr val="002250"/>
                </a:solidFill>
                <a:latin typeface="Gotham Bold"/>
                <a:ea typeface="Gotham Bold"/>
                <a:cs typeface="Gotham Bold"/>
                <a:sym typeface="Gotham Bold"/>
              </a:rPr>
              <a:t>Age</a:t>
            </a:r>
            <a:r>
              <a:rPr lang="en-US" sz="2059" spc="18">
                <a:solidFill>
                  <a:srgbClr val="002250"/>
                </a:solidFill>
                <a:latin typeface="Gotham"/>
                <a:ea typeface="Gotham"/>
                <a:cs typeface="Gotham"/>
                <a:sym typeface="Gotham"/>
              </a:rPr>
              <a:t> : Âge du client.</a:t>
            </a:r>
          </a:p>
          <a:p>
            <a:pPr algn="l" marL="444740" indent="-222370" lvl="1">
              <a:lnSpc>
                <a:spcPts val="3295"/>
              </a:lnSpc>
              <a:buFont typeface="Arial"/>
              <a:buChar char="•"/>
            </a:pPr>
            <a:r>
              <a:rPr lang="en-US" b="true" sz="2059" spc="18">
                <a:solidFill>
                  <a:srgbClr val="002250"/>
                </a:solidFill>
                <a:latin typeface="Gotham Bold"/>
                <a:ea typeface="Gotham Bold"/>
                <a:cs typeface="Gotham Bold"/>
                <a:sym typeface="Gotham Bold"/>
              </a:rPr>
              <a:t>Annual Income (k$)</a:t>
            </a:r>
            <a:r>
              <a:rPr lang="en-US" sz="2059" spc="18">
                <a:solidFill>
                  <a:srgbClr val="002250"/>
                </a:solidFill>
                <a:latin typeface="Gotham"/>
                <a:ea typeface="Gotham"/>
                <a:cs typeface="Gotham"/>
                <a:sym typeface="Gotham"/>
              </a:rPr>
              <a:t> : Revenu annuel en milliers de dollars.</a:t>
            </a:r>
          </a:p>
          <a:p>
            <a:pPr algn="l" marL="444740" indent="-222370" lvl="1">
              <a:lnSpc>
                <a:spcPts val="3295"/>
              </a:lnSpc>
              <a:buFont typeface="Arial"/>
              <a:buChar char="•"/>
            </a:pPr>
            <a:r>
              <a:rPr lang="en-US" b="true" sz="2059" spc="19">
                <a:solidFill>
                  <a:srgbClr val="002250"/>
                </a:solidFill>
                <a:latin typeface="Gotham Bold"/>
                <a:ea typeface="Gotham Bold"/>
                <a:cs typeface="Gotham Bold"/>
                <a:sym typeface="Gotham Bold"/>
              </a:rPr>
              <a:t>Spending Score (1-100)</a:t>
            </a:r>
            <a:r>
              <a:rPr lang="en-US" sz="2059" spc="19">
                <a:solidFill>
                  <a:srgbClr val="002250"/>
                </a:solidFill>
                <a:latin typeface="Gotham"/>
                <a:ea typeface="Gotham"/>
                <a:cs typeface="Gotham"/>
                <a:sym typeface="Gotham"/>
              </a:rPr>
              <a:t> : Score indiquant les habitudes de dépenses du client (1 = Faible, 100 = Élevé).</a:t>
            </a:r>
          </a:p>
        </p:txBody>
      </p:sp>
      <p:sp>
        <p:nvSpPr>
          <p:cNvPr name="TextBox 27" id="27"/>
          <p:cNvSpPr txBox="true"/>
          <p:nvPr/>
        </p:nvSpPr>
        <p:spPr>
          <a:xfrm rot="0">
            <a:off x="1028700" y="3324295"/>
            <a:ext cx="5266932" cy="474853"/>
          </a:xfrm>
          <a:prstGeom prst="rect">
            <a:avLst/>
          </a:prstGeom>
        </p:spPr>
        <p:txBody>
          <a:bodyPr anchor="t" rtlCol="false" tIns="0" lIns="0" bIns="0" rIns="0">
            <a:spAutoFit/>
          </a:bodyPr>
          <a:lstStyle/>
          <a:p>
            <a:pPr algn="l" marL="0" indent="0" lvl="0">
              <a:lnSpc>
                <a:spcPts val="3776"/>
              </a:lnSpc>
            </a:pPr>
            <a:r>
              <a:rPr lang="en-US" sz="3200" spc="-64">
                <a:solidFill>
                  <a:srgbClr val="000000"/>
                </a:solidFill>
                <a:latin typeface="League Spartan"/>
                <a:ea typeface="League Spartan"/>
                <a:cs typeface="League Spartan"/>
                <a:sym typeface="League Spartan"/>
              </a:rPr>
              <a:t>Structure</a:t>
            </a:r>
            <a:r>
              <a:rPr lang="en-US" sz="3200" spc="-64">
                <a:solidFill>
                  <a:srgbClr val="000000"/>
                </a:solidFill>
                <a:latin typeface="League Spartan"/>
                <a:ea typeface="League Spartan"/>
                <a:cs typeface="League Spartan"/>
                <a:sym typeface="League Spartan"/>
              </a:rPr>
              <a:t>.</a:t>
            </a:r>
          </a:p>
        </p:txBody>
      </p:sp>
      <p:sp>
        <p:nvSpPr>
          <p:cNvPr name="TextBox 28" id="28"/>
          <p:cNvSpPr txBox="true"/>
          <p:nvPr/>
        </p:nvSpPr>
        <p:spPr>
          <a:xfrm rot="0">
            <a:off x="1028700" y="5185499"/>
            <a:ext cx="5266932" cy="474853"/>
          </a:xfrm>
          <a:prstGeom prst="rect">
            <a:avLst/>
          </a:prstGeom>
        </p:spPr>
        <p:txBody>
          <a:bodyPr anchor="t" rtlCol="false" tIns="0" lIns="0" bIns="0" rIns="0">
            <a:spAutoFit/>
          </a:bodyPr>
          <a:lstStyle/>
          <a:p>
            <a:pPr algn="l" marL="0" indent="0" lvl="0">
              <a:lnSpc>
                <a:spcPts val="3776"/>
              </a:lnSpc>
            </a:pPr>
            <a:r>
              <a:rPr lang="en-US" sz="3200" spc="-64">
                <a:solidFill>
                  <a:srgbClr val="000000"/>
                </a:solidFill>
                <a:latin typeface="League Spartan"/>
                <a:ea typeface="League Spartan"/>
                <a:cs typeface="League Spartan"/>
                <a:sym typeface="League Spartan"/>
              </a:rPr>
              <a:t>Colonnes principales</a:t>
            </a:r>
            <a:r>
              <a:rPr lang="en-US" sz="3200" spc="-64">
                <a:solidFill>
                  <a:srgbClr val="000000"/>
                </a:solidFill>
                <a:latin typeface="League Spartan"/>
                <a:ea typeface="League Spartan"/>
                <a:cs typeface="League Spartan"/>
                <a:sym typeface="League Spartan"/>
              </a:rPr>
              <a:t>.</a:t>
            </a:r>
          </a:p>
        </p:txBody>
      </p:sp>
    </p:spTree>
  </p:cSld>
  <p:clrMapOvr>
    <a:masterClrMapping/>
  </p:clrMapOvr>
  <p:transition spd="fast">
    <p:wipe dir="d"/>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33100" y="2651309"/>
            <a:ext cx="9701946" cy="4408734"/>
          </a:xfrm>
          <a:prstGeom prst="rect">
            <a:avLst/>
          </a:prstGeom>
        </p:spPr>
        <p:txBody>
          <a:bodyPr anchor="t" rtlCol="false" tIns="0" lIns="0" bIns="0" rIns="0">
            <a:spAutoFit/>
          </a:bodyPr>
          <a:lstStyle/>
          <a:p>
            <a:pPr algn="l" marL="0" indent="0" lvl="0">
              <a:lnSpc>
                <a:spcPts val="11456"/>
              </a:lnSpc>
            </a:pPr>
            <a:r>
              <a:rPr lang="en-US" b="true" sz="11342">
                <a:solidFill>
                  <a:srgbClr val="000000"/>
                </a:solidFill>
                <a:latin typeface="Bebas Neue Bold"/>
                <a:ea typeface="Bebas Neue Bold"/>
                <a:cs typeface="Bebas Neue Bold"/>
                <a:sym typeface="Bebas Neue Bold"/>
              </a:rPr>
              <a:t>Présentation des algorithmes de clustering</a:t>
            </a:r>
          </a:p>
        </p:txBody>
      </p:sp>
      <p:sp>
        <p:nvSpPr>
          <p:cNvPr name="Freeform 6" id="6"/>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wipe dir="d"/>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8</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2"/>
            <a:stretch>
              <a:fillRect l="0" t="0" r="0" b="0"/>
            </a:stretch>
          </a:blipFill>
        </p:spPr>
      </p:sp>
      <p:sp>
        <p:nvSpPr>
          <p:cNvPr name="Freeform 19" id="19"/>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3"/>
            <a:stretch>
              <a:fillRect l="0" t="0" r="0" b="0"/>
            </a:stretch>
          </a:blipFill>
        </p:spPr>
      </p:sp>
      <p:sp>
        <p:nvSpPr>
          <p:cNvPr name="Freeform 20" id="20"/>
          <p:cNvSpPr/>
          <p:nvPr/>
        </p:nvSpPr>
        <p:spPr>
          <a:xfrm flipH="false" flipV="false" rot="0">
            <a:off x="1411204" y="2024362"/>
            <a:ext cx="541800" cy="619908"/>
          </a:xfrm>
          <a:custGeom>
            <a:avLst/>
            <a:gdLst/>
            <a:ahLst/>
            <a:cxnLst/>
            <a:rect r="r" b="b" t="t" l="l"/>
            <a:pathLst>
              <a:path h="619908" w="541800">
                <a:moveTo>
                  <a:pt x="0" y="0"/>
                </a:moveTo>
                <a:lnTo>
                  <a:pt x="541799" y="0"/>
                </a:lnTo>
                <a:lnTo>
                  <a:pt x="541799" y="619908"/>
                </a:lnTo>
                <a:lnTo>
                  <a:pt x="0" y="619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411204" y="3716517"/>
            <a:ext cx="541800" cy="619908"/>
          </a:xfrm>
          <a:custGeom>
            <a:avLst/>
            <a:gdLst/>
            <a:ahLst/>
            <a:cxnLst/>
            <a:rect r="r" b="b" t="t" l="l"/>
            <a:pathLst>
              <a:path h="619908" w="541800">
                <a:moveTo>
                  <a:pt x="0" y="0"/>
                </a:moveTo>
                <a:lnTo>
                  <a:pt x="541799" y="0"/>
                </a:lnTo>
                <a:lnTo>
                  <a:pt x="541799" y="619908"/>
                </a:lnTo>
                <a:lnTo>
                  <a:pt x="0" y="619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5400000">
            <a:off x="8916403" y="648837"/>
            <a:ext cx="1361639" cy="9479765"/>
          </a:xfrm>
          <a:custGeom>
            <a:avLst/>
            <a:gdLst/>
            <a:ahLst/>
            <a:cxnLst/>
            <a:rect r="r" b="b" t="t" l="l"/>
            <a:pathLst>
              <a:path h="9479765" w="1361639">
                <a:moveTo>
                  <a:pt x="0" y="0"/>
                </a:moveTo>
                <a:lnTo>
                  <a:pt x="1361639" y="0"/>
                </a:lnTo>
                <a:lnTo>
                  <a:pt x="1361639" y="9479765"/>
                </a:lnTo>
                <a:lnTo>
                  <a:pt x="0" y="94797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39319" y="6150622"/>
            <a:ext cx="2589994" cy="3247641"/>
          </a:xfrm>
          <a:custGeom>
            <a:avLst/>
            <a:gdLst/>
            <a:ahLst/>
            <a:cxnLst/>
            <a:rect r="r" b="b" t="t" l="l"/>
            <a:pathLst>
              <a:path h="3247641" w="2589994">
                <a:moveTo>
                  <a:pt x="0" y="0"/>
                </a:moveTo>
                <a:lnTo>
                  <a:pt x="2589994" y="0"/>
                </a:lnTo>
                <a:lnTo>
                  <a:pt x="2589994" y="3247641"/>
                </a:lnTo>
                <a:lnTo>
                  <a:pt x="0" y="3247641"/>
                </a:lnTo>
                <a:lnTo>
                  <a:pt x="0" y="0"/>
                </a:lnTo>
                <a:close/>
              </a:path>
            </a:pathLst>
          </a:custGeom>
          <a:blipFill>
            <a:blip r:embed="rId8"/>
            <a:stretch>
              <a:fillRect l="0" t="0" r="0" b="0"/>
            </a:stretch>
          </a:blipFill>
        </p:spPr>
      </p:sp>
      <p:grpSp>
        <p:nvGrpSpPr>
          <p:cNvPr name="Group 24" id="24"/>
          <p:cNvGrpSpPr/>
          <p:nvPr/>
        </p:nvGrpSpPr>
        <p:grpSpPr>
          <a:xfrm rot="0">
            <a:off x="4011934" y="6307664"/>
            <a:ext cx="2194856" cy="219485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7EB8"/>
            </a:solidFill>
          </p:spPr>
        </p:sp>
        <p:sp>
          <p:nvSpPr>
            <p:cNvPr name="TextBox 26" id="26"/>
            <p:cNvSpPr txBox="true"/>
            <p:nvPr/>
          </p:nvSpPr>
          <p:spPr>
            <a:xfrm>
              <a:off x="76200" y="114300"/>
              <a:ext cx="660400" cy="622300"/>
            </a:xfrm>
            <a:prstGeom prst="rect">
              <a:avLst/>
            </a:prstGeom>
          </p:spPr>
          <p:txBody>
            <a:bodyPr anchor="ctr" rtlCol="false" tIns="50800" lIns="50800" bIns="50800" rIns="50800"/>
            <a:lstStyle/>
            <a:p>
              <a:pPr algn="ctr">
                <a:lnSpc>
                  <a:spcPts val="2023"/>
                </a:lnSpc>
              </a:pPr>
            </a:p>
          </p:txBody>
        </p:sp>
      </p:grpSp>
      <p:sp>
        <p:nvSpPr>
          <p:cNvPr name="TextBox 27" id="27"/>
          <p:cNvSpPr txBox="true"/>
          <p:nvPr/>
        </p:nvSpPr>
        <p:spPr>
          <a:xfrm rot="0">
            <a:off x="4656140" y="920597"/>
            <a:ext cx="8975721" cy="1683732"/>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Introduction au Clustering et ses Algorithmes</a:t>
            </a:r>
          </a:p>
        </p:txBody>
      </p:sp>
      <p:sp>
        <p:nvSpPr>
          <p:cNvPr name="TextBox 28" id="28"/>
          <p:cNvSpPr txBox="true"/>
          <p:nvPr/>
        </p:nvSpPr>
        <p:spPr>
          <a:xfrm rot="0">
            <a:off x="2198276" y="2678162"/>
            <a:ext cx="15564851" cy="800230"/>
          </a:xfrm>
          <a:prstGeom prst="rect">
            <a:avLst/>
          </a:prstGeom>
        </p:spPr>
        <p:txBody>
          <a:bodyPr anchor="t" rtlCol="false" tIns="0" lIns="0" bIns="0" rIns="0">
            <a:spAutoFit/>
          </a:bodyPr>
          <a:lstStyle/>
          <a:p>
            <a:pPr algn="l" marL="444740" indent="-222370" lvl="1">
              <a:lnSpc>
                <a:spcPts val="3295"/>
              </a:lnSpc>
              <a:buFont typeface="Arial"/>
              <a:buChar char="•"/>
            </a:pPr>
            <a:r>
              <a:rPr lang="en-US" sz="2059" spc="19">
                <a:solidFill>
                  <a:srgbClr val="002250"/>
                </a:solidFill>
                <a:latin typeface="Gotham"/>
                <a:ea typeface="Gotham"/>
                <a:cs typeface="Gotham"/>
                <a:sym typeface="Gotham"/>
              </a:rPr>
              <a:t>Le clustering, ou regroupement, est le processus de division d'un ensemble de données en groupes homogènes où les éléments au sein d'un groupe sont similaires entre eux. Il repose sur plusieurs algorithmes.</a:t>
            </a:r>
          </a:p>
        </p:txBody>
      </p:sp>
      <p:sp>
        <p:nvSpPr>
          <p:cNvPr name="TextBox 29" id="29"/>
          <p:cNvSpPr txBox="true"/>
          <p:nvPr/>
        </p:nvSpPr>
        <p:spPr>
          <a:xfrm rot="0">
            <a:off x="2012230" y="2169417"/>
            <a:ext cx="5266932" cy="474853"/>
          </a:xfrm>
          <a:prstGeom prst="rect">
            <a:avLst/>
          </a:prstGeom>
        </p:spPr>
        <p:txBody>
          <a:bodyPr anchor="t" rtlCol="false" tIns="0" lIns="0" bIns="0" rIns="0">
            <a:spAutoFit/>
          </a:bodyPr>
          <a:lstStyle/>
          <a:p>
            <a:pPr algn="l" marL="0" indent="0" lvl="0">
              <a:lnSpc>
                <a:spcPts val="3776"/>
              </a:lnSpc>
            </a:pPr>
            <a:r>
              <a:rPr lang="en-US" sz="3200" spc="-64">
                <a:solidFill>
                  <a:srgbClr val="014137"/>
                </a:solidFill>
                <a:latin typeface="League Spartan"/>
                <a:ea typeface="League Spartan"/>
                <a:cs typeface="League Spartan"/>
                <a:sym typeface="League Spartan"/>
              </a:rPr>
              <a:t>Clustering.</a:t>
            </a:r>
          </a:p>
        </p:txBody>
      </p:sp>
      <p:sp>
        <p:nvSpPr>
          <p:cNvPr name="TextBox 30" id="30"/>
          <p:cNvSpPr txBox="true"/>
          <p:nvPr/>
        </p:nvSpPr>
        <p:spPr>
          <a:xfrm rot="0">
            <a:off x="2012230" y="3861572"/>
            <a:ext cx="7795962" cy="474853"/>
          </a:xfrm>
          <a:prstGeom prst="rect">
            <a:avLst/>
          </a:prstGeom>
        </p:spPr>
        <p:txBody>
          <a:bodyPr anchor="t" rtlCol="false" tIns="0" lIns="0" bIns="0" rIns="0">
            <a:spAutoFit/>
          </a:bodyPr>
          <a:lstStyle/>
          <a:p>
            <a:pPr algn="l">
              <a:lnSpc>
                <a:spcPts val="3776"/>
              </a:lnSpc>
            </a:pPr>
            <a:r>
              <a:rPr lang="en-US" sz="3200" spc="-64">
                <a:solidFill>
                  <a:srgbClr val="014137"/>
                </a:solidFill>
                <a:latin typeface="League Spartan"/>
                <a:ea typeface="League Spartan"/>
                <a:cs typeface="League Spartan"/>
                <a:sym typeface="League Spartan"/>
              </a:rPr>
              <a:t>Principaux Algorithmes de Clustering.</a:t>
            </a:r>
          </a:p>
        </p:txBody>
      </p:sp>
      <p:grpSp>
        <p:nvGrpSpPr>
          <p:cNvPr name="Group 31" id="31"/>
          <p:cNvGrpSpPr/>
          <p:nvPr/>
        </p:nvGrpSpPr>
        <p:grpSpPr>
          <a:xfrm rot="0">
            <a:off x="12987655" y="6307664"/>
            <a:ext cx="2194856" cy="2194856"/>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7EB8"/>
            </a:solidFill>
          </p:spPr>
        </p:sp>
        <p:sp>
          <p:nvSpPr>
            <p:cNvPr name="TextBox 33" id="33"/>
            <p:cNvSpPr txBox="true"/>
            <p:nvPr/>
          </p:nvSpPr>
          <p:spPr>
            <a:xfrm>
              <a:off x="76200" y="114300"/>
              <a:ext cx="660400" cy="622300"/>
            </a:xfrm>
            <a:prstGeom prst="rect">
              <a:avLst/>
            </a:prstGeom>
          </p:spPr>
          <p:txBody>
            <a:bodyPr anchor="ctr" rtlCol="false" tIns="50800" lIns="50800" bIns="50800" rIns="50800"/>
            <a:lstStyle/>
            <a:p>
              <a:pPr algn="ctr">
                <a:lnSpc>
                  <a:spcPts val="2023"/>
                </a:lnSpc>
              </a:pPr>
            </a:p>
          </p:txBody>
        </p:sp>
      </p:grpSp>
      <p:sp>
        <p:nvSpPr>
          <p:cNvPr name="TextBox 34" id="34"/>
          <p:cNvSpPr txBox="true"/>
          <p:nvPr/>
        </p:nvSpPr>
        <p:spPr>
          <a:xfrm rot="0">
            <a:off x="13194597" y="7259296"/>
            <a:ext cx="1780972" cy="474853"/>
          </a:xfrm>
          <a:prstGeom prst="rect">
            <a:avLst/>
          </a:prstGeom>
        </p:spPr>
        <p:txBody>
          <a:bodyPr anchor="t" rtlCol="false" tIns="0" lIns="0" bIns="0" rIns="0">
            <a:spAutoFit/>
          </a:bodyPr>
          <a:lstStyle/>
          <a:p>
            <a:pPr algn="l">
              <a:lnSpc>
                <a:spcPts val="3776"/>
              </a:lnSpc>
            </a:pPr>
            <a:r>
              <a:rPr lang="en-US" sz="3200" spc="-64">
                <a:solidFill>
                  <a:srgbClr val="000000"/>
                </a:solidFill>
                <a:latin typeface="League Spartan"/>
                <a:ea typeface="League Spartan"/>
                <a:cs typeface="League Spartan"/>
                <a:sym typeface="League Spartan"/>
              </a:rPr>
              <a:t>DBSCAN</a:t>
            </a:r>
          </a:p>
        </p:txBody>
      </p:sp>
      <p:sp>
        <p:nvSpPr>
          <p:cNvPr name="TextBox 35" id="35"/>
          <p:cNvSpPr txBox="true"/>
          <p:nvPr/>
        </p:nvSpPr>
        <p:spPr>
          <a:xfrm rot="0">
            <a:off x="4159068" y="7259296"/>
            <a:ext cx="1900589" cy="474853"/>
          </a:xfrm>
          <a:prstGeom prst="rect">
            <a:avLst/>
          </a:prstGeom>
        </p:spPr>
        <p:txBody>
          <a:bodyPr anchor="t" rtlCol="false" tIns="0" lIns="0" bIns="0" rIns="0">
            <a:spAutoFit/>
          </a:bodyPr>
          <a:lstStyle/>
          <a:p>
            <a:pPr algn="l">
              <a:lnSpc>
                <a:spcPts val="3776"/>
              </a:lnSpc>
            </a:pPr>
            <a:r>
              <a:rPr lang="en-US" sz="3200" spc="-64">
                <a:solidFill>
                  <a:srgbClr val="000000"/>
                </a:solidFill>
                <a:latin typeface="League Spartan"/>
                <a:ea typeface="League Spartan"/>
                <a:cs typeface="League Spartan"/>
                <a:sym typeface="League Spartan"/>
              </a:rPr>
              <a:t>K-Means</a:t>
            </a:r>
          </a:p>
        </p:txBody>
      </p:sp>
    </p:spTree>
  </p:cSld>
  <p:clrMapOvr>
    <a:masterClrMapping/>
  </p:clrMapOvr>
  <p:transition spd="fast">
    <p:wipe dir="r"/>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9</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2"/>
            <a:stretch>
              <a:fillRect l="0" t="0" r="0" b="0"/>
            </a:stretch>
          </a:blipFill>
        </p:spPr>
      </p:sp>
      <p:sp>
        <p:nvSpPr>
          <p:cNvPr name="Freeform 19" id="19"/>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3"/>
            <a:stretch>
              <a:fillRect l="0" t="0" r="0" b="0"/>
            </a:stretch>
          </a:blipFill>
        </p:spPr>
      </p:sp>
      <p:sp>
        <p:nvSpPr>
          <p:cNvPr name="Freeform 20" id="20"/>
          <p:cNvSpPr/>
          <p:nvPr/>
        </p:nvSpPr>
        <p:spPr>
          <a:xfrm flipH="false" flipV="false" rot="0">
            <a:off x="346337" y="7400333"/>
            <a:ext cx="2976333" cy="2345103"/>
          </a:xfrm>
          <a:custGeom>
            <a:avLst/>
            <a:gdLst/>
            <a:ahLst/>
            <a:cxnLst/>
            <a:rect r="r" b="b" t="t" l="l"/>
            <a:pathLst>
              <a:path h="2345103" w="2976333">
                <a:moveTo>
                  <a:pt x="0" y="0"/>
                </a:moveTo>
                <a:lnTo>
                  <a:pt x="2976333" y="0"/>
                </a:lnTo>
                <a:lnTo>
                  <a:pt x="2976333" y="2345103"/>
                </a:lnTo>
                <a:lnTo>
                  <a:pt x="0" y="23451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479556" y="2176185"/>
            <a:ext cx="541800" cy="619908"/>
          </a:xfrm>
          <a:custGeom>
            <a:avLst/>
            <a:gdLst/>
            <a:ahLst/>
            <a:cxnLst/>
            <a:rect r="r" b="b" t="t" l="l"/>
            <a:pathLst>
              <a:path h="619908" w="541800">
                <a:moveTo>
                  <a:pt x="0" y="0"/>
                </a:moveTo>
                <a:lnTo>
                  <a:pt x="541800" y="0"/>
                </a:lnTo>
                <a:lnTo>
                  <a:pt x="541800" y="619909"/>
                </a:lnTo>
                <a:lnTo>
                  <a:pt x="0" y="6199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5366526" y="4472141"/>
            <a:ext cx="7554948" cy="4922864"/>
          </a:xfrm>
          <a:custGeom>
            <a:avLst/>
            <a:gdLst/>
            <a:ahLst/>
            <a:cxnLst/>
            <a:rect r="r" b="b" t="t" l="l"/>
            <a:pathLst>
              <a:path h="4922864" w="7554948">
                <a:moveTo>
                  <a:pt x="0" y="0"/>
                </a:moveTo>
                <a:lnTo>
                  <a:pt x="7554948" y="0"/>
                </a:lnTo>
                <a:lnTo>
                  <a:pt x="7554948" y="4922863"/>
                </a:lnTo>
                <a:lnTo>
                  <a:pt x="0" y="4922863"/>
                </a:lnTo>
                <a:lnTo>
                  <a:pt x="0" y="0"/>
                </a:lnTo>
                <a:close/>
              </a:path>
            </a:pathLst>
          </a:custGeom>
          <a:blipFill>
            <a:blip r:embed="rId8"/>
            <a:stretch>
              <a:fillRect l="0" t="-8086" r="0" b="0"/>
            </a:stretch>
          </a:blipFill>
        </p:spPr>
      </p:sp>
      <p:sp>
        <p:nvSpPr>
          <p:cNvPr name="TextBox 23" id="23"/>
          <p:cNvSpPr txBox="true"/>
          <p:nvPr/>
        </p:nvSpPr>
        <p:spPr>
          <a:xfrm rot="0">
            <a:off x="4357099" y="920597"/>
            <a:ext cx="9573802" cy="865640"/>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l’algorithme k-means</a:t>
            </a:r>
          </a:p>
        </p:txBody>
      </p:sp>
      <p:sp>
        <p:nvSpPr>
          <p:cNvPr name="TextBox 24" id="24"/>
          <p:cNvSpPr txBox="true"/>
          <p:nvPr/>
        </p:nvSpPr>
        <p:spPr>
          <a:xfrm rot="0">
            <a:off x="2266628" y="2829985"/>
            <a:ext cx="15564851" cy="1619380"/>
          </a:xfrm>
          <a:prstGeom prst="rect">
            <a:avLst/>
          </a:prstGeom>
        </p:spPr>
        <p:txBody>
          <a:bodyPr anchor="t" rtlCol="false" tIns="0" lIns="0" bIns="0" rIns="0">
            <a:spAutoFit/>
          </a:bodyPr>
          <a:lstStyle/>
          <a:p>
            <a:pPr algn="l" marL="444740" indent="-222370" lvl="1">
              <a:lnSpc>
                <a:spcPts val="3295"/>
              </a:lnSpc>
              <a:buFont typeface="Arial"/>
              <a:buChar char="•"/>
            </a:pPr>
            <a:r>
              <a:rPr lang="en-US" sz="2059" spc="19">
                <a:solidFill>
                  <a:srgbClr val="002250"/>
                </a:solidFill>
                <a:latin typeface="Gotham"/>
                <a:ea typeface="Gotham"/>
                <a:cs typeface="Gotham"/>
                <a:sym typeface="Gotham"/>
              </a:rPr>
              <a:t>L'algorithme K-Means est déjà bien connu et a été étudié en cours. Dans ce projet, il sert de point de comparaison pour évaluer les résultats obtenus avec l’algorithme DBSCAN. K-Means regroupe les données en fonction de leur proximité par rapport à des centroides et est particulièrement efficace pour identifier des clusters bien séparés et de forme sphérique.</a:t>
            </a:r>
          </a:p>
        </p:txBody>
      </p:sp>
      <p:sp>
        <p:nvSpPr>
          <p:cNvPr name="TextBox 25" id="25"/>
          <p:cNvSpPr txBox="true"/>
          <p:nvPr/>
        </p:nvSpPr>
        <p:spPr>
          <a:xfrm rot="0">
            <a:off x="2080582" y="2321241"/>
            <a:ext cx="5266932" cy="474853"/>
          </a:xfrm>
          <a:prstGeom prst="rect">
            <a:avLst/>
          </a:prstGeom>
        </p:spPr>
        <p:txBody>
          <a:bodyPr anchor="t" rtlCol="false" tIns="0" lIns="0" bIns="0" rIns="0">
            <a:spAutoFit/>
          </a:bodyPr>
          <a:lstStyle/>
          <a:p>
            <a:pPr algn="l" marL="0" indent="0" lvl="0">
              <a:lnSpc>
                <a:spcPts val="3776"/>
              </a:lnSpc>
            </a:pPr>
            <a:r>
              <a:rPr lang="en-US" sz="3200" spc="-64">
                <a:solidFill>
                  <a:srgbClr val="000000"/>
                </a:solidFill>
                <a:latin typeface="League Spartan"/>
                <a:ea typeface="League Spartan"/>
                <a:cs typeface="League Spartan"/>
                <a:sym typeface="League Spartan"/>
              </a:rPr>
              <a:t>k-means.</a:t>
            </a:r>
          </a:p>
        </p:txBody>
      </p:sp>
    </p:spTree>
  </p:cSld>
  <p:clrMapOvr>
    <a:masterClrMapping/>
  </p:clrMapOvr>
  <p:transition spd="fast">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DAGauOU3RjQ</dc:identifier>
  <dcterms:modified xsi:type="dcterms:W3CDTF">2011-08-01T06:04:30Z</dcterms:modified>
  <cp:revision>1</cp:revision>
  <dc:title>AI Presentation</dc:title>
</cp:coreProperties>
</file>